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9"/>
  </p:notesMasterIdLst>
  <p:handoutMasterIdLst>
    <p:handoutMasterId r:id="rId40"/>
  </p:handoutMasterIdLst>
  <p:sldIdLst>
    <p:sldId id="2114" r:id="rId2"/>
    <p:sldId id="2320" r:id="rId3"/>
    <p:sldId id="2301" r:id="rId4"/>
    <p:sldId id="2236" r:id="rId5"/>
    <p:sldId id="2279" r:id="rId6"/>
    <p:sldId id="2280" r:id="rId7"/>
    <p:sldId id="2302" r:id="rId8"/>
    <p:sldId id="2303" r:id="rId9"/>
    <p:sldId id="2304" r:id="rId10"/>
    <p:sldId id="2295" r:id="rId11"/>
    <p:sldId id="2296" r:id="rId12"/>
    <p:sldId id="2297" r:id="rId13"/>
    <p:sldId id="2305" r:id="rId14"/>
    <p:sldId id="2306" r:id="rId15"/>
    <p:sldId id="2318" r:id="rId16"/>
    <p:sldId id="2307" r:id="rId17"/>
    <p:sldId id="2308" r:id="rId18"/>
    <p:sldId id="2309" r:id="rId19"/>
    <p:sldId id="2310" r:id="rId20"/>
    <p:sldId id="2311" r:id="rId21"/>
    <p:sldId id="2312" r:id="rId22"/>
    <p:sldId id="2313" r:id="rId23"/>
    <p:sldId id="2314" r:id="rId24"/>
    <p:sldId id="2315" r:id="rId25"/>
    <p:sldId id="2316" r:id="rId26"/>
    <p:sldId id="2317" r:id="rId27"/>
    <p:sldId id="2319" r:id="rId28"/>
    <p:sldId id="2289" r:id="rId29"/>
    <p:sldId id="2290" r:id="rId30"/>
    <p:sldId id="2291" r:id="rId31"/>
    <p:sldId id="2299" r:id="rId32"/>
    <p:sldId id="2292" r:id="rId33"/>
    <p:sldId id="2293" r:id="rId34"/>
    <p:sldId id="2298" r:id="rId35"/>
    <p:sldId id="2294" r:id="rId36"/>
    <p:sldId id="2300" r:id="rId37"/>
    <p:sldId id="2231" r:id="rId38"/>
  </p:sldIdLst>
  <p:sldSz cx="9144000" cy="6858000" type="screen4x3"/>
  <p:notesSz cx="6797675" cy="9928225"/>
  <p:custDataLst>
    <p:tags r:id="rId41"/>
  </p:custDataLst>
  <p:defaultTextStyle>
    <a:defPPr>
      <a:defRPr lang="en-GB"/>
    </a:defPPr>
    <a:lvl1pPr algn="l" defTabSz="44958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宋体" panose="02010600030101010101" pitchFamily="2" charset="-122"/>
        <a:cs typeface="+mn-cs"/>
      </a:defRPr>
    </a:lvl1pPr>
    <a:lvl2pPr marL="742950" indent="-285750" algn="l" defTabSz="44958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宋体" panose="02010600030101010101" pitchFamily="2" charset="-122"/>
        <a:cs typeface="+mn-cs"/>
      </a:defRPr>
    </a:lvl2pPr>
    <a:lvl3pPr marL="1143000" indent="-228600" algn="l" defTabSz="44958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宋体" panose="02010600030101010101" pitchFamily="2" charset="-122"/>
        <a:cs typeface="+mn-cs"/>
      </a:defRPr>
    </a:lvl3pPr>
    <a:lvl4pPr marL="1600200" indent="-228600" algn="l" defTabSz="44958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宋体" panose="02010600030101010101" pitchFamily="2" charset="-122"/>
        <a:cs typeface="+mn-cs"/>
      </a:defRPr>
    </a:lvl4pPr>
    <a:lvl5pPr marL="2057400" indent="-228600" algn="l" defTabSz="44958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4" userDrawn="1">
          <p15:clr>
            <a:srgbClr val="A4A3A4"/>
          </p15:clr>
        </p15:guide>
        <p15:guide id="2" pos="2877" userDrawn="1">
          <p15:clr>
            <a:srgbClr val="A4A3A4"/>
          </p15:clr>
        </p15:guide>
      </p15:sldGuideLst>
    </p:ext>
    <p:ext uri="{2D200454-40CA-4A62-9FC3-DE9A4176ACB9}">
      <p15:notesGuideLst xmlns:p15="http://schemas.microsoft.com/office/powerpoint/2012/main">
        <p15:guide id="1" orient="horz" pos="3061">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倪 培双" initials="倪" lastIdx="1" clrIdx="0"/>
  <p:cmAuthor id="2" name="周慧斌" initials="周慧斌" lastIdx="1" clrIdx="1">
    <p:extLst>
      <p:ext uri="{19B8F6BF-5375-455C-9EA6-DF929625EA0E}">
        <p15:presenceInfo xmlns:p15="http://schemas.microsoft.com/office/powerpoint/2012/main" userId="S::220225893@seu.edu.cn::88e2f831-12c3-4d1f-9594-e3389e82e3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9C6"/>
    <a:srgbClr val="0000FF"/>
    <a:srgbClr val="203864"/>
    <a:srgbClr val="009900"/>
    <a:srgbClr val="002060"/>
    <a:srgbClr val="BB9405"/>
    <a:srgbClr val="DEEBF7"/>
    <a:srgbClr val="FFFFFF"/>
    <a:srgbClr val="009999"/>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1" autoAdjust="0"/>
    <p:restoredTop sz="77396" autoAdjust="0"/>
  </p:normalViewPr>
  <p:slideViewPr>
    <p:cSldViewPr showGuides="1">
      <p:cViewPr varScale="1">
        <p:scale>
          <a:sx n="85" d="100"/>
          <a:sy n="85" d="100"/>
        </p:scale>
        <p:origin x="1816" y="68"/>
      </p:cViewPr>
      <p:guideLst>
        <p:guide orient="horz" pos="2114"/>
        <p:guide pos="2877"/>
      </p:guideLst>
    </p:cSldViewPr>
  </p:slideViewPr>
  <p:outlineViewPr>
    <p:cViewPr varScale="1">
      <p:scale>
        <a:sx n="170" d="200"/>
        <a:sy n="170" d="2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87" d="100"/>
          <a:sy n="87" d="100"/>
        </p:scale>
        <p:origin x="4238" y="67"/>
      </p:cViewPr>
      <p:guideLst>
        <p:guide orient="horz" pos="3061"/>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6411"/>
          </a:xfrm>
          <a:prstGeom prst="rect">
            <a:avLst/>
          </a:prstGeom>
        </p:spPr>
        <p:txBody>
          <a:bodyPr vert="horz" lIns="90994" tIns="45498" rIns="90994" bIns="45498" rtlCol="0"/>
          <a:lstStyle>
            <a:lvl1pPr algn="l">
              <a:defRPr sz="1200"/>
            </a:lvl1pPr>
          </a:lstStyle>
          <a:p>
            <a:endParaRPr lang="zh-CN" altLang="en-US"/>
          </a:p>
        </p:txBody>
      </p:sp>
      <p:sp>
        <p:nvSpPr>
          <p:cNvPr id="3" name="日期占位符 2"/>
          <p:cNvSpPr>
            <a:spLocks noGrp="1"/>
          </p:cNvSpPr>
          <p:nvPr>
            <p:ph type="dt" sz="quarter" idx="1"/>
          </p:nvPr>
        </p:nvSpPr>
        <p:spPr>
          <a:xfrm>
            <a:off x="3850444" y="1"/>
            <a:ext cx="2945659" cy="496411"/>
          </a:xfrm>
          <a:prstGeom prst="rect">
            <a:avLst/>
          </a:prstGeom>
        </p:spPr>
        <p:txBody>
          <a:bodyPr vert="horz" lIns="90994" tIns="45498" rIns="90994" bIns="45498" rtlCol="0"/>
          <a:lstStyle>
            <a:lvl1pPr algn="r">
              <a:defRPr sz="1200"/>
            </a:lvl1pPr>
          </a:lstStyle>
          <a:p>
            <a:fld id="{1313D169-6541-417D-B6C7-25C93E16E01B}" type="datetimeFigureOut">
              <a:rPr lang="zh-CN" altLang="en-US" smtClean="0"/>
              <a:t>2024/10/17</a:t>
            </a:fld>
            <a:endParaRPr lang="zh-CN" altLang="en-US"/>
          </a:p>
        </p:txBody>
      </p:sp>
      <p:sp>
        <p:nvSpPr>
          <p:cNvPr id="4" name="页脚占位符 3"/>
          <p:cNvSpPr>
            <a:spLocks noGrp="1"/>
          </p:cNvSpPr>
          <p:nvPr>
            <p:ph type="ftr" sz="quarter" idx="2"/>
          </p:nvPr>
        </p:nvSpPr>
        <p:spPr>
          <a:xfrm>
            <a:off x="1" y="9430091"/>
            <a:ext cx="2945659" cy="496411"/>
          </a:xfrm>
          <a:prstGeom prst="rect">
            <a:avLst/>
          </a:prstGeom>
        </p:spPr>
        <p:txBody>
          <a:bodyPr vert="horz" lIns="90994" tIns="45498" rIns="90994" bIns="454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4" y="9430091"/>
            <a:ext cx="2945659" cy="496411"/>
          </a:xfrm>
          <a:prstGeom prst="rect">
            <a:avLst/>
          </a:prstGeom>
        </p:spPr>
        <p:txBody>
          <a:bodyPr vert="horz" lIns="90994" tIns="45498" rIns="90994" bIns="45498" rtlCol="0" anchor="b"/>
          <a:lstStyle>
            <a:lvl1pPr algn="r">
              <a:defRPr sz="1200"/>
            </a:lvl1pPr>
          </a:lstStyle>
          <a:p>
            <a:fld id="{2BE01E2E-0CE6-4C93-837E-22259FC7163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0" y="754063"/>
            <a:ext cx="0" cy="0"/>
          </a:xfrm>
          <a:prstGeom prst="rect">
            <a:avLst/>
          </a:prstGeom>
          <a:noFill/>
          <a:ln w="9525">
            <a:noFill/>
            <a:miter lim="800000"/>
          </a:ln>
          <a:effectLst/>
        </p:spPr>
      </p:sp>
      <p:sp>
        <p:nvSpPr>
          <p:cNvPr id="3074" name="Rectangle 2"/>
          <p:cNvSpPr>
            <a:spLocks noGrp="1" noChangeArrowheads="1"/>
          </p:cNvSpPr>
          <p:nvPr>
            <p:ph type="body"/>
          </p:nvPr>
        </p:nvSpPr>
        <p:spPr bwMode="auto">
          <a:xfrm>
            <a:off x="679770" y="4715909"/>
            <a:ext cx="5436567" cy="4465978"/>
          </a:xfrm>
          <a:prstGeom prst="rect">
            <a:avLst/>
          </a:prstGeom>
          <a:noFill/>
          <a:ln w="9525">
            <a:noFill/>
            <a:miter lim="800000"/>
          </a:ln>
          <a:effectLst/>
        </p:spPr>
        <p:txBody>
          <a:bodyPr vert="horz" wrap="square" lIns="0" tIns="0" rIns="0" bIns="0" numCol="1" anchor="t" anchorCtr="0" compatLnSpc="1"/>
          <a:lstStyle/>
          <a:p>
            <a:pPr lvl="0"/>
            <a:endParaRPr lang="zh-CN" altLang="zh-CN"/>
          </a:p>
        </p:txBody>
      </p:sp>
    </p:spTree>
  </p:cSld>
  <p:clrMap bg1="lt1" tx1="dk1" bg2="lt2" tx2="dk2" accent1="accent1" accent2="accent2" accent3="accent3" accent4="accent4" accent5="accent5" accent6="accent6" hlink="hlink" folHlink="folHlink"/>
  <p:notesStyle>
    <a:lvl1pPr algn="l" defTabSz="44958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58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58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58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58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60800" y="9444038"/>
            <a:ext cx="295275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黑体" panose="02010609060101010101" pitchFamily="49" charset="-122"/>
              </a:defRPr>
            </a:lvl1pPr>
            <a:lvl2pPr marL="742950" indent="-285750">
              <a:spcBef>
                <a:spcPct val="30000"/>
              </a:spcBef>
              <a:defRPr sz="1200">
                <a:solidFill>
                  <a:schemeClr val="tx1"/>
                </a:solidFill>
                <a:latin typeface="Arial" panose="020B0604020202020204" pitchFamily="34" charset="0"/>
                <a:ea typeface="黑体" panose="02010609060101010101" pitchFamily="49" charset="-122"/>
              </a:defRPr>
            </a:lvl2pPr>
            <a:lvl3pPr marL="1143000" indent="-228600">
              <a:spcBef>
                <a:spcPct val="30000"/>
              </a:spcBef>
              <a:defRPr sz="1200">
                <a:solidFill>
                  <a:schemeClr val="tx1"/>
                </a:solidFill>
                <a:latin typeface="Arial" panose="020B0604020202020204" pitchFamily="34" charset="0"/>
                <a:ea typeface="黑体" panose="02010609060101010101" pitchFamily="49" charset="-122"/>
              </a:defRPr>
            </a:lvl3pPr>
            <a:lvl4pPr marL="1600200" indent="-228600">
              <a:spcBef>
                <a:spcPct val="30000"/>
              </a:spcBef>
              <a:defRPr sz="1200">
                <a:solidFill>
                  <a:schemeClr val="tx1"/>
                </a:solidFill>
                <a:latin typeface="Arial" panose="020B0604020202020204" pitchFamily="34" charset="0"/>
                <a:ea typeface="黑体" panose="02010609060101010101" pitchFamily="49" charset="-122"/>
              </a:defRPr>
            </a:lvl4pPr>
            <a:lvl5pPr marL="2057400" indent="-228600">
              <a:spcBef>
                <a:spcPct val="30000"/>
              </a:spcBef>
              <a:defRPr sz="1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9pPr>
          </a:lstStyle>
          <a:p>
            <a:pPr>
              <a:spcBef>
                <a:spcPct val="0"/>
              </a:spcBef>
            </a:pPr>
            <a:fld id="{187D1C55-DDBA-46A2-8E91-BC5F5A2728F5}" type="slidenum">
              <a:rPr lang="en-US" altLang="zh-CN" smtClean="0"/>
              <a:t>1</a:t>
            </a:fld>
            <a:endParaRPr lang="en-US" altLang="zh-CN" dirty="0"/>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dirty="0"/>
          </a:p>
          <a:p>
            <a:pPr eaLnBrk="1" hangingPunct="1"/>
            <a:endParaRPr lang="zh-CN" altLang="zh-CN" sz="2000"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800" kern="100" dirty="0">
                <a:effectLst/>
                <a:latin typeface="Times New Roman" panose="02020703060505090304" pitchFamily="18" charset="0"/>
                <a:ea typeface="+mn-ea"/>
                <a:cs typeface="Times New Roman" panose="02020703060505090304" pitchFamily="18" charset="0"/>
              </a:rPr>
              <a:t>Self-awareness is very important because </a:t>
            </a:r>
            <a:r>
              <a:rPr lang="en-US" altLang="zh-CN" sz="1800" kern="100" dirty="0">
                <a:effectLst/>
                <a:latin typeface="Times New Roman" panose="02020703060505090304" pitchFamily="18" charset="0"/>
                <a:ea typeface="宋体" panose="02010600030101010101" pitchFamily="2" charset="-122"/>
                <a:cs typeface="Times New Roman" panose="02020703060505090304" pitchFamily="18" charset="0"/>
              </a:rPr>
              <a:t>self-awareness promotes you to start and maintain positive behavioral changes.</a:t>
            </a:r>
            <a:endParaRPr lang="zh-CN" altLang="zh-CN" sz="1800" kern="100" dirty="0">
              <a:effectLst/>
              <a:latin typeface="Calibri" panose="020F0702030404030204" pitchFamily="34" charset="0"/>
              <a:ea typeface="宋体" panose="02010600030101010101" pitchFamily="2" charset="-122"/>
              <a:cs typeface="Times New Roman" panose="02020703060505090304" pitchFamily="18" charset="0"/>
            </a:endParaRPr>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800" kern="100" dirty="0">
                <a:effectLst/>
                <a:latin typeface="Times New Roman" panose="02020703060505090304" pitchFamily="18" charset="0"/>
                <a:ea typeface="+mn-ea"/>
                <a:cs typeface="Times New Roman" panose="02020703060505090304" pitchFamily="18" charset="0"/>
              </a:rPr>
              <a:t>To </a:t>
            </a:r>
            <a:r>
              <a:rPr lang="en-GB" altLang="zh-CN" sz="1800" dirty="0">
                <a:solidFill>
                  <a:srgbClr val="231F20"/>
                </a:solidFill>
                <a:effectLst/>
                <a:latin typeface="MinionPro-Regular"/>
              </a:rPr>
              <a:t>achieve</a:t>
            </a:r>
            <a:r>
              <a:rPr lang="en-GB" altLang="zh-CN" sz="2800" kern="1200" dirty="0">
                <a:solidFill>
                  <a:srgbClr val="231F20"/>
                </a:solidFill>
                <a:effectLst/>
                <a:latin typeface="Times New Roman" panose="02020703060505090304" pitchFamily="18" charset="0"/>
                <a:ea typeface="+mn-ea"/>
                <a:cs typeface="+mn-cs"/>
              </a:rPr>
              <a:t> </a:t>
            </a:r>
            <a:r>
              <a:rPr lang="en-US" altLang="zh-CN" sz="1800" kern="100" dirty="0">
                <a:solidFill>
                  <a:srgbClr val="231F20"/>
                </a:solidFill>
                <a:effectLst/>
                <a:latin typeface="Times New Roman" panose="02020703060505090304" pitchFamily="18" charset="0"/>
                <a:ea typeface="+mn-ea"/>
                <a:cs typeface="Times New Roman" panose="02020703060505090304" pitchFamily="18" charset="0"/>
              </a:rPr>
              <a:t>s</a:t>
            </a:r>
            <a:r>
              <a:rPr lang="en-US" altLang="zh-CN" sz="1800" kern="100" dirty="0">
                <a:effectLst/>
                <a:latin typeface="Times New Roman" panose="02020703060505090304" pitchFamily="18" charset="0"/>
                <a:ea typeface="+mn-ea"/>
                <a:cs typeface="Times New Roman" panose="02020703060505090304" pitchFamily="18" charset="0"/>
              </a:rPr>
              <a:t>elf-awareness, we can </a:t>
            </a:r>
            <a:r>
              <a:rPr lang="en-US" altLang="zh-CN" sz="1800" kern="100" dirty="0">
                <a:effectLst/>
                <a:latin typeface="Times New Roman" panose="02020703060505090304" pitchFamily="18" charset="0"/>
                <a:ea typeface="宋体" panose="02010600030101010101" pitchFamily="2" charset="-122"/>
                <a:cs typeface="Times New Roman" panose="02020703060505090304" pitchFamily="18" charset="0"/>
              </a:rPr>
              <a:t>use reminders, write logs, and cooperate with a friend to help bring your own behavior periodically to mind.</a:t>
            </a:r>
            <a:endParaRPr lang="zh-CN" altLang="zh-CN" sz="1800" kern="100" dirty="0">
              <a:effectLst/>
              <a:latin typeface="Calibri" panose="020F0702030404030204" pitchFamily="34" charset="0"/>
              <a:ea typeface="宋体" panose="02010600030101010101" pitchFamily="2" charset="-122"/>
              <a:cs typeface="Times New Roman" panose="0202070306050509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800" kern="100" dirty="0">
                <a:effectLst/>
                <a:latin typeface="Times New Roman" panose="02020703060505090304" pitchFamily="18" charset="0"/>
                <a:ea typeface="宋体" panose="02010600030101010101" pitchFamily="2" charset="-122"/>
                <a:cs typeface="Times New Roman" panose="02020703060505090304" pitchFamily="18" charset="0"/>
              </a:rPr>
              <a:t>Behavioral challenges for writers will probably start with avoidance, distraction, writer’s block, perfectionism, fear of criticism, and reluctance to revise.</a:t>
            </a:r>
            <a:endParaRPr lang="zh-CN" altLang="zh-CN" sz="1800" kern="100" dirty="0">
              <a:effectLst/>
              <a:latin typeface="Calibri" panose="020F0702030404030204" pitchFamily="34" charset="0"/>
              <a:ea typeface="宋体" panose="02010600030101010101" pitchFamily="2" charset="-122"/>
              <a:cs typeface="Times New Roman" panose="02020703060505090304" pitchFamily="18" charset="0"/>
            </a:endParaRPr>
          </a:p>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endParaRPr lang="zh-CN" altLang="zh-CN" sz="1800" kern="100" dirty="0">
              <a:effectLst/>
              <a:latin typeface="Calibri" panose="020F0702030404030204" pitchFamily="34" charset="0"/>
              <a:ea typeface="宋体" panose="02010600030101010101" pitchFamily="2" charset="-122"/>
              <a:cs typeface="Times New Roman" panose="02020703060505090304" pitchFamily="18" charset="0"/>
            </a:endParaRPr>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200" kern="100" dirty="0">
                <a:effectLst/>
                <a:latin typeface="等线" panose="02010600030101010101" charset="-122"/>
                <a:ea typeface="等线" panose="02010600030101010101" charset="-122"/>
                <a:cs typeface="Times New Roman" panose="02020703060505090304" pitchFamily="18" charset="0"/>
              </a:rPr>
              <a:t>Finally, I make a conclusion. </a:t>
            </a:r>
            <a:endParaRPr lang="zh-CN" altLang="zh-CN" sz="1200" kern="100" dirty="0">
              <a:effectLst/>
              <a:latin typeface="等线" panose="02010600030101010101" charset="-122"/>
              <a:ea typeface="等线" panose="02010600030101010101" charset="-122"/>
              <a:cs typeface="Times New Roman" panose="02020703060505090304" pitchFamily="18" charset="0"/>
            </a:endParaRP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GB" altLang="zh-CN" b="0" i="0" u="none" strike="noStrike" dirty="0">
                <a:solidFill>
                  <a:srgbClr val="1A2029"/>
                </a:solidFill>
                <a:effectLst/>
                <a:latin typeface="-apple-system"/>
              </a:rPr>
              <a:t>Firstly, it highlights the relationship between writing and reading in science, stresses </a:t>
            </a:r>
            <a:r>
              <a:rPr lang="en-US" altLang="zh-CN" sz="1800" b="0" i="0" u="none" strike="noStrike" kern="100" dirty="0">
                <a:solidFill>
                  <a:srgbClr val="1A2029"/>
                </a:solidFill>
                <a:effectLst/>
                <a:latin typeface="Times New Roman" panose="02020703060505090304" pitchFamily="18" charset="0"/>
                <a:ea typeface="宋体" panose="02010600030101010101" pitchFamily="2" charset="-122"/>
              </a:rPr>
              <a:t>r</a:t>
            </a:r>
            <a:r>
              <a:rPr lang="en-US" altLang="zh-CN" sz="1800" kern="100" dirty="0">
                <a:effectLst/>
                <a:latin typeface="Times New Roman" panose="02020703060505090304" pitchFamily="18" charset="0"/>
                <a:ea typeface="宋体" panose="02010600030101010101" pitchFamily="2" charset="-122"/>
              </a:rPr>
              <a:t>eading with an eye to writing</a:t>
            </a:r>
            <a:r>
              <a:rPr lang="en-GB" altLang="zh-CN" b="0" i="0" u="none" strike="noStrike" dirty="0">
                <a:solidFill>
                  <a:srgbClr val="1A2029"/>
                </a:solidFill>
                <a:effectLst/>
                <a:latin typeface="-apple-system"/>
              </a:rPr>
              <a:t>, and advises on avoiding plagiarism. Then it emphasizes the </a:t>
            </a:r>
            <a:r>
              <a:rPr lang="en-US" altLang="zh-CN" sz="1800" b="0" i="0" u="none" strike="noStrike" kern="100" dirty="0">
                <a:solidFill>
                  <a:srgbClr val="1A2029"/>
                </a:solidFill>
                <a:effectLst/>
                <a:latin typeface="Times New Roman" panose="02020703060505090304" pitchFamily="18" charset="0"/>
                <a:ea typeface="宋体" panose="02010600030101010101" pitchFamily="2" charset="-122"/>
              </a:rPr>
              <a:t>i</a:t>
            </a:r>
            <a:r>
              <a:rPr lang="en-US" altLang="zh-CN" sz="1800" kern="100" dirty="0">
                <a:effectLst/>
                <a:latin typeface="Times New Roman" panose="02020703060505090304" pitchFamily="18" charset="0"/>
                <a:ea typeface="宋体" panose="02010600030101010101" pitchFamily="2" charset="-122"/>
              </a:rPr>
              <a:t>mportance of self-awareness, gives some tricks for self-awareness, and points several common behavioral challenges.</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60800" y="9444038"/>
            <a:ext cx="295275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黑体" panose="02010609060101010101" pitchFamily="49" charset="-122"/>
              </a:defRPr>
            </a:lvl1pPr>
            <a:lvl2pPr marL="742950" indent="-285750">
              <a:spcBef>
                <a:spcPct val="30000"/>
              </a:spcBef>
              <a:defRPr sz="1200">
                <a:solidFill>
                  <a:schemeClr val="tx1"/>
                </a:solidFill>
                <a:latin typeface="Arial" panose="020B0604020202020204" pitchFamily="34" charset="0"/>
                <a:ea typeface="黑体" panose="02010609060101010101" pitchFamily="49" charset="-122"/>
              </a:defRPr>
            </a:lvl2pPr>
            <a:lvl3pPr marL="1143000" indent="-228600">
              <a:spcBef>
                <a:spcPct val="30000"/>
              </a:spcBef>
              <a:defRPr sz="1200">
                <a:solidFill>
                  <a:schemeClr val="tx1"/>
                </a:solidFill>
                <a:latin typeface="Arial" panose="020B0604020202020204" pitchFamily="34" charset="0"/>
                <a:ea typeface="黑体" panose="02010609060101010101" pitchFamily="49" charset="-122"/>
              </a:defRPr>
            </a:lvl3pPr>
            <a:lvl4pPr marL="1600200" indent="-228600">
              <a:spcBef>
                <a:spcPct val="30000"/>
              </a:spcBef>
              <a:defRPr sz="1200">
                <a:solidFill>
                  <a:schemeClr val="tx1"/>
                </a:solidFill>
                <a:latin typeface="Arial" panose="020B0604020202020204" pitchFamily="34" charset="0"/>
                <a:ea typeface="黑体" panose="02010609060101010101" pitchFamily="49" charset="-122"/>
              </a:defRPr>
            </a:lvl4pPr>
            <a:lvl5pPr marL="2057400" indent="-228600">
              <a:spcBef>
                <a:spcPct val="30000"/>
              </a:spcBef>
              <a:defRPr sz="1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9pPr>
          </a:lstStyle>
          <a:p>
            <a:pPr>
              <a:spcBef>
                <a:spcPct val="0"/>
              </a:spcBef>
            </a:pPr>
            <a:fld id="{187D1C55-DDBA-46A2-8E91-BC5F5A2728F5}" type="slidenum">
              <a:rPr lang="en-US" altLang="zh-CN" smtClean="0"/>
              <a:t>15</a:t>
            </a:fld>
            <a:endParaRPr lang="en-US" altLang="zh-CN"/>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346063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12818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B95C-3038-25CE-1A33-935ED144FC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D0489D-0DF0-FFC6-346C-625F77A814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7919FC-045D-E2CB-004D-8A8B2BDFDAB0}"/>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69890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19306-FFC6-5595-A5C3-1AE0B4B480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F9DA32-A76E-2B5D-3F26-E4B8AAD2B6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FA0E3A-F8B6-D0BC-F0FF-B1D576B7DD16}"/>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8599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60800" y="9444038"/>
            <a:ext cx="295275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黑体" panose="02010609060101010101" pitchFamily="49" charset="-122"/>
              </a:defRPr>
            </a:lvl1pPr>
            <a:lvl2pPr marL="742950" indent="-285750">
              <a:spcBef>
                <a:spcPct val="30000"/>
              </a:spcBef>
              <a:defRPr sz="1200">
                <a:solidFill>
                  <a:schemeClr val="tx1"/>
                </a:solidFill>
                <a:latin typeface="Arial" panose="020B0604020202020204" pitchFamily="34" charset="0"/>
                <a:ea typeface="黑体" panose="02010609060101010101" pitchFamily="49" charset="-122"/>
              </a:defRPr>
            </a:lvl2pPr>
            <a:lvl3pPr marL="1143000" indent="-228600">
              <a:spcBef>
                <a:spcPct val="30000"/>
              </a:spcBef>
              <a:defRPr sz="1200">
                <a:solidFill>
                  <a:schemeClr val="tx1"/>
                </a:solidFill>
                <a:latin typeface="Arial" panose="020B0604020202020204" pitchFamily="34" charset="0"/>
                <a:ea typeface="黑体" panose="02010609060101010101" pitchFamily="49" charset="-122"/>
              </a:defRPr>
            </a:lvl3pPr>
            <a:lvl4pPr marL="1600200" indent="-228600">
              <a:spcBef>
                <a:spcPct val="30000"/>
              </a:spcBef>
              <a:defRPr sz="1200">
                <a:solidFill>
                  <a:schemeClr val="tx1"/>
                </a:solidFill>
                <a:latin typeface="Arial" panose="020B0604020202020204" pitchFamily="34" charset="0"/>
                <a:ea typeface="黑体" panose="02010609060101010101" pitchFamily="49" charset="-122"/>
              </a:defRPr>
            </a:lvl4pPr>
            <a:lvl5pPr marL="2057400" indent="-228600">
              <a:spcBef>
                <a:spcPct val="30000"/>
              </a:spcBef>
              <a:defRPr sz="1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9pPr>
          </a:lstStyle>
          <a:p>
            <a:pPr>
              <a:spcBef>
                <a:spcPct val="0"/>
              </a:spcBef>
            </a:pPr>
            <a:fld id="{187D1C55-DDBA-46A2-8E91-BC5F5A2728F5}" type="slidenum">
              <a:rPr lang="en-US" altLang="zh-CN" smtClean="0"/>
              <a:t>2</a:t>
            </a:fld>
            <a:endParaRPr lang="en-US" altLang="zh-CN"/>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214883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303E-12AC-E580-A900-C688CE6CA9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A9AB5F-F49C-1ADE-1F6F-3FE930CCFF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759B4E-3A4B-BC45-7645-A1A7B5B5279A}"/>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72779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56E-F5BC-B495-ED1B-028E29D0D2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906BD0-3D1D-D40E-D94A-5F97E8F4C7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24EEBB-4DA7-C4DA-68CC-51E86F1BB5E4}"/>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39414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24F8-E16C-492A-954F-E2AA63DA5F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020A69-A449-BE47-D7EF-A6DF836202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DAA85A-1CDC-9D48-F848-A9EB3F9DF63B}"/>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44062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24F8-E16C-492A-954F-E2AA63DA5F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020A69-A449-BE47-D7EF-A6DF836202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DAA85A-1CDC-9D48-F848-A9EB3F9DF63B}"/>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1303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F397E-9ABF-39F2-71A6-571E686DDC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8B619A-698B-3613-21DC-DC2C9324E7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A410BF-2BA7-84FE-5B64-41F09000FC2B}"/>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1442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09592-8AF0-71E8-8F29-94D7AA8DCB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A2F03C-7EB6-0830-7017-324FF42176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60BCC8-B4CC-4767-61D6-33302F31E33E}"/>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38922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09592-8AF0-71E8-8F29-94D7AA8DCB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A2F03C-7EB6-0830-7017-324FF42176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60BCC8-B4CC-4767-61D6-33302F31E33E}"/>
              </a:ext>
            </a:extLst>
          </p:cNvPr>
          <p:cNvSpPr>
            <a:spLocks noGrp="1"/>
          </p:cNvSpPr>
          <p:nvPr>
            <p:ph type="body" idx="1"/>
          </p:nvPr>
        </p:nvSpPr>
        <p:spPr/>
        <p:txBody>
          <a:bodyPr/>
          <a:lstStyle/>
          <a:p>
            <a:pPr>
              <a:lnSpc>
                <a:spcPct val="145000"/>
              </a:lnSpc>
              <a:spcBef>
                <a:spcPts val="500"/>
              </a:spcBef>
              <a:defRPr/>
            </a:pP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7615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60800" y="9444038"/>
            <a:ext cx="295275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黑体" panose="02010609060101010101" pitchFamily="49" charset="-122"/>
              </a:defRPr>
            </a:lvl1pPr>
            <a:lvl2pPr marL="742950" indent="-285750">
              <a:spcBef>
                <a:spcPct val="30000"/>
              </a:spcBef>
              <a:defRPr sz="1200">
                <a:solidFill>
                  <a:schemeClr val="tx1"/>
                </a:solidFill>
                <a:latin typeface="Arial" panose="020B0604020202020204" pitchFamily="34" charset="0"/>
                <a:ea typeface="黑体" panose="02010609060101010101" pitchFamily="49" charset="-122"/>
              </a:defRPr>
            </a:lvl2pPr>
            <a:lvl3pPr marL="1143000" indent="-228600">
              <a:spcBef>
                <a:spcPct val="30000"/>
              </a:spcBef>
              <a:defRPr sz="1200">
                <a:solidFill>
                  <a:schemeClr val="tx1"/>
                </a:solidFill>
                <a:latin typeface="Arial" panose="020B0604020202020204" pitchFamily="34" charset="0"/>
                <a:ea typeface="黑体" panose="02010609060101010101" pitchFamily="49" charset="-122"/>
              </a:defRPr>
            </a:lvl3pPr>
            <a:lvl4pPr marL="1600200" indent="-228600">
              <a:spcBef>
                <a:spcPct val="30000"/>
              </a:spcBef>
              <a:defRPr sz="1200">
                <a:solidFill>
                  <a:schemeClr val="tx1"/>
                </a:solidFill>
                <a:latin typeface="Arial" panose="020B0604020202020204" pitchFamily="34" charset="0"/>
                <a:ea typeface="黑体" panose="02010609060101010101" pitchFamily="49" charset="-122"/>
              </a:defRPr>
            </a:lvl4pPr>
            <a:lvl5pPr marL="2057400" indent="-228600">
              <a:spcBef>
                <a:spcPct val="30000"/>
              </a:spcBef>
              <a:defRPr sz="1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9pPr>
          </a:lstStyle>
          <a:p>
            <a:pPr>
              <a:spcBef>
                <a:spcPct val="0"/>
              </a:spcBef>
            </a:pPr>
            <a:fld id="{187D1C55-DDBA-46A2-8E91-BC5F5A2728F5}" type="slidenum">
              <a:rPr lang="en-US" altLang="zh-CN" smtClean="0"/>
              <a:t>27</a:t>
            </a:fld>
            <a:endParaRPr lang="en-US" altLang="zh-CN"/>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54988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4000" b="0" i="0" dirty="0">
                <a:solidFill>
                  <a:srgbClr val="333639"/>
                </a:solidFill>
                <a:effectLst/>
                <a:latin typeface="v-sans"/>
              </a:rPr>
              <a:t>In this part, I want to share the importance of writing momentum and its significance in our careers. </a:t>
            </a:r>
            <a:r>
              <a:rPr lang="en-US" altLang="zh-CN" sz="2800" b="1" i="0" u="none" baseline="0" dirty="0">
                <a:solidFill>
                  <a:srgbClr val="000000"/>
                </a:solidFill>
                <a:latin typeface="Times New Roman" panose="02020603050405020304" pitchFamily="18" charset="0"/>
                <a:ea typeface="+mn-ea"/>
                <a:cs typeface="Times New Roman" panose="02020603050405020304" pitchFamily="18" charset="0"/>
              </a:rPr>
              <a:t>Writing momentum is </a:t>
            </a:r>
            <a:r>
              <a:rPr lang="en-US" altLang="zh-CN" sz="2800" b="1" dirty="0">
                <a:solidFill>
                  <a:srgbClr val="000000"/>
                </a:solidFill>
                <a:latin typeface="Times New Roman" panose="02020603050405020304" pitchFamily="18" charset="0"/>
                <a:ea typeface="+mn-ea"/>
                <a:cs typeface="Times New Roman" panose="02020603050405020304" pitchFamily="18" charset="0"/>
              </a:rPr>
              <a:t>the</a:t>
            </a:r>
            <a:r>
              <a:rPr lang="zh-CN" altLang="en-US" sz="2800" b="1" dirty="0">
                <a:solidFill>
                  <a:srgbClr val="000000"/>
                </a:solidFill>
                <a:latin typeface="Times New Roman" panose="02020603050405020304" pitchFamily="18" charset="0"/>
                <a:ea typeface="+mn-ea"/>
                <a:cs typeface="Times New Roman" panose="02020603050405020304" pitchFamily="18" charset="0"/>
              </a:rPr>
              <a:t> </a:t>
            </a:r>
            <a:r>
              <a:rPr lang="en-US" altLang="zh-CN" sz="2800" b="1" dirty="0">
                <a:solidFill>
                  <a:srgbClr val="000000"/>
                </a:solidFill>
                <a:latin typeface="Times New Roman" panose="02020603050405020304" pitchFamily="18" charset="0"/>
                <a:ea typeface="+mn-ea"/>
                <a:cs typeface="Times New Roman" panose="02020603050405020304" pitchFamily="18" charset="0"/>
              </a:rPr>
              <a:t>key to staying productive</a:t>
            </a:r>
            <a:r>
              <a:rPr lang="en-US" altLang="zh-CN" sz="2800" b="1" i="0" u="none" baseline="0" dirty="0">
                <a:solidFill>
                  <a:srgbClr val="000000"/>
                </a:solidFill>
                <a:effectLst/>
                <a:latin typeface="Times New Roman" panose="02020603050405020304" pitchFamily="18" charset="0"/>
                <a:ea typeface="+mn-ea"/>
                <a:cs typeface="Times New Roman" panose="02020603050405020304" pitchFamily="18" charset="0"/>
              </a:rPr>
              <a:t> in scientific work</a:t>
            </a:r>
            <a:r>
              <a:rPr lang="en-US" altLang="zh-CN" sz="2800" b="0" i="0" dirty="0">
                <a:solidFill>
                  <a:srgbClr val="333639"/>
                </a:solidFill>
                <a:effectLst/>
                <a:latin typeface="v-sans"/>
              </a:rPr>
              <a:t>. Maintaining writing progress is important when we are teaching and researching. While the time management is challenging, since all</a:t>
            </a:r>
            <a:r>
              <a:rPr lang="en-US" altLang="zh-CN" sz="4000" dirty="0"/>
              <a:t> of these works can distract us from writing. </a:t>
            </a:r>
            <a:r>
              <a:rPr lang="en-US" altLang="zh-CN" sz="2800" b="0" i="0" dirty="0">
                <a:solidFill>
                  <a:srgbClr val="333639"/>
                </a:solidFill>
                <a:effectLst/>
                <a:latin typeface="v-sans"/>
              </a:rPr>
              <a:t>So, </a:t>
            </a:r>
            <a:r>
              <a:rPr lang="en-US" altLang="zh-CN" sz="2800" b="1" i="0" dirty="0">
                <a:solidFill>
                  <a:srgbClr val="333639"/>
                </a:solidFill>
                <a:effectLst/>
                <a:latin typeface="v-sans"/>
              </a:rPr>
              <a:t>effective time management </a:t>
            </a:r>
            <a:r>
              <a:rPr lang="en-US" altLang="zh-CN" sz="2800" b="0" i="0" dirty="0">
                <a:solidFill>
                  <a:srgbClr val="333639"/>
                </a:solidFill>
                <a:effectLst/>
                <a:latin typeface="v-sans"/>
              </a:rPr>
              <a:t>becomes the foundation for successful scientific writing. In academia, the </a:t>
            </a:r>
            <a:r>
              <a:rPr lang="en-US" altLang="zh-CN" sz="2800" b="1" i="0" dirty="0">
                <a:solidFill>
                  <a:srgbClr val="333639"/>
                </a:solidFill>
                <a:effectLst/>
                <a:latin typeface="v-sans"/>
              </a:rPr>
              <a:t>demands for writing often exceed expectations</a:t>
            </a:r>
            <a:r>
              <a:rPr lang="en-US" altLang="zh-CN" sz="2800" b="0" i="0" dirty="0">
                <a:solidFill>
                  <a:srgbClr val="333639"/>
                </a:solidFill>
                <a:effectLst/>
                <a:latin typeface="v-sans"/>
              </a:rPr>
              <a:t>, with papers, proposals, and technical reports requiring a lot of time and energy. Therefore, finding a balance and creating a Suitable way to writing is </a:t>
            </a:r>
            <a:r>
              <a:rPr lang="en-US" altLang="zh-CN" sz="2800" b="1" i="0" dirty="0">
                <a:solidFill>
                  <a:srgbClr val="333639"/>
                </a:solidFill>
                <a:effectLst/>
                <a:latin typeface="v-sans"/>
              </a:rPr>
              <a:t>essential for achieving long-term success in academic endeavors</a:t>
            </a:r>
            <a:r>
              <a:rPr lang="en-US" altLang="zh-CN" sz="2800" b="0" i="0" dirty="0">
                <a:solidFill>
                  <a:srgbClr val="333639"/>
                </a:solidFill>
                <a:effectLst/>
                <a:latin typeface="v-sans"/>
              </a:rPr>
              <a:t>.</a:t>
            </a:r>
            <a:endPar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rtl="0" fontAlgn="base">
              <a:lnSpc>
                <a:spcPct val="150000"/>
              </a:lnSpc>
              <a:spcBef>
                <a:spcPts val="0"/>
              </a:spcBef>
              <a:spcAft>
                <a:spcPts val="0"/>
              </a:spcAft>
              <a:buClr>
                <a:srgbClr val="000000"/>
              </a:buClr>
              <a:buSzPct val="100000"/>
              <a:buFont typeface="Wingdings" panose="05000000000000000000" pitchFamily="2" charset="2"/>
              <a:buNone/>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Many writers find it difficult to start new projects; </a:t>
            </a: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once they started</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it will goes well and smoothly . However, the psychological barriers to start often become obstacles.     Maintaining momentum is a continual challenge for some, who may be easily distracted, especially after a long period of not writing.   Flexibly employing existing </a:t>
            </a: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startup techniques </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can help </a:t>
            </a: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overcome difficulties in sustaining writing</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and planning reasonable time blocks for writing can assist in breaking through stagnation.</a:t>
            </a:r>
            <a:endParaRPr lang="zh-CN" altLang="zh-CN" sz="1800" b="0" dirty="0">
              <a:effectLst/>
            </a:endParaRPr>
          </a:p>
        </p:txBody>
      </p:sp>
    </p:spTree>
    <p:extLst>
      <p:ext uri="{BB962C8B-B14F-4D97-AF65-F5344CB8AC3E}">
        <p14:creationId xmlns:p14="http://schemas.microsoft.com/office/powerpoint/2010/main" val="408811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200" kern="100" dirty="0">
                <a:effectLst/>
                <a:latin typeface="等线" panose="02010600030101010101" charset="-122"/>
                <a:ea typeface="等线" panose="02010600030101010101" charset="-122"/>
                <a:cs typeface="Times New Roman" panose="02020703060505090304" pitchFamily="18" charset="0"/>
              </a:rPr>
              <a:t>I will introduce introduction.</a:t>
            </a:r>
            <a:endParaRPr lang="zh-CN" altLang="zh-CN" sz="1200" kern="100" dirty="0">
              <a:effectLst/>
              <a:latin typeface="等线" panose="02010600030101010101" charset="-122"/>
              <a:ea typeface="等线" panose="02010600030101010101" charset="-122"/>
              <a:cs typeface="Times New Roman" panose="02020703060505090304" pitchFamily="18" charset="0"/>
            </a:endParaRPr>
          </a:p>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Scientific writers need discipline to write consistently and effectively</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Here are some useful techniques to maintain this discipline:</a:t>
            </a:r>
          </a:p>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Writing Quotas: Set daily writing quotas based on either output (such as words written or revised) or input (hours spent writing). Output quotas help overcome the challenge of getting started, as they encourage producing any writing at all, which can later be revised. Input quotas are more flexible and adaptable to various writing tasks but may be less effective if the time spent isn’t productive. </a:t>
            </a:r>
          </a:p>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Scheduling: </a:t>
            </a: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Create a fixed writing schedule </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to prevent other tasks from encroaching on writing time. Scheduling establishes a routine, eliminating the need to make moment-to-moment choices about whether to write. </a:t>
            </a: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Sticking to a specific time each day can reinforce the habit and reduce distractions.</a:t>
            </a:r>
          </a:p>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Timing: Consider writing early in the day with a  fresh willpower. Studies suggest that willpower depletes over time, so we should write early in a day before the willpower gets down.</a:t>
            </a:r>
          </a:p>
        </p:txBody>
      </p:sp>
    </p:spTree>
    <p:extLst>
      <p:ext uri="{BB962C8B-B14F-4D97-AF65-F5344CB8AC3E}">
        <p14:creationId xmlns:p14="http://schemas.microsoft.com/office/powerpoint/2010/main" val="468191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endPar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Environment: Optimize your writing environment by eliminating distractions. Keep your workspace clean and remove items like smartphones, games, or other visual distractions that could interrupt your focus. Creating a distraction-free environment enhances concentration and boosts productivity.</a:t>
            </a:r>
          </a:p>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endPar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449580" rtl="0" eaLnBrk="0" fontAlgn="base" latinLnBrk="0" hangingPunct="0">
              <a:lnSpc>
                <a:spcPct val="150000"/>
              </a:lnSpc>
              <a:spcBef>
                <a:spcPts val="0"/>
              </a:spcBef>
              <a:spcAft>
                <a:spcPts val="0"/>
              </a:spcAft>
              <a:buClr>
                <a:srgbClr val="000000"/>
              </a:buClr>
              <a:buSzPct val="100000"/>
              <a:buFont typeface="Wingdings" panose="05000000000000000000" pitchFamily="2" charset="2"/>
              <a:buNone/>
              <a:tabLst/>
              <a:defRPr/>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0" i="0" u="none" baseline="0" dirty="0">
                <a:solidFill>
                  <a:srgbClr val="000000"/>
                </a:solidFill>
                <a:latin typeface="微软雅黑"/>
                <a:ea typeface="微软雅黑"/>
              </a:rPr>
              <a:t>More exotic commitment devices</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Use commitment devices to hold yourself accountable, such as making a public writing commitment or joining a writing group. You could attend “Shut Up and Write” meetups or participate in virtual writing sessions with colleagues. Public accountability or peer support can add extra motivation to stay on </a:t>
            </a:r>
            <a:r>
              <a:rPr lang="en-US" altLang="zh-CN" sz="1800" b="0" kern="1200" dirty="0" err="1">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track.By</a:t>
            </a: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using these strategies, scientific writers can develop discipline, overcome procrastination, and ultimately write more effectively and consistently.</a:t>
            </a:r>
          </a:p>
        </p:txBody>
      </p:sp>
    </p:spTree>
    <p:extLst>
      <p:ext uri="{BB962C8B-B14F-4D97-AF65-F5344CB8AC3E}">
        <p14:creationId xmlns:p14="http://schemas.microsoft.com/office/powerpoint/2010/main" val="525423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rtl="0" fontAlgn="base">
              <a:lnSpc>
                <a:spcPct val="150000"/>
              </a:lnSpc>
              <a:spcBef>
                <a:spcPts val="0"/>
              </a:spcBef>
              <a:spcAft>
                <a:spcPts val="0"/>
              </a:spcAft>
              <a:buClr>
                <a:srgbClr val="000000"/>
              </a:buClr>
              <a:buSzPct val="100000"/>
              <a:buFont typeface="Wingdings" panose="05000000000000000000" pitchFamily="2" charset="2"/>
              <a:buNone/>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I’d like to share some insights into effective writing habits for scientific work. Writers often debate between 'binge writing,' which consists of long, focused sessions, and 'snack writing,' which is made up of shorter, more frequent sessions. Each approach has its merits. While longer sessions allow for deep thought and are suited to complex tasks, short sessions can be surprisingly productive, especially when done consistently. Studies suggest that thirty to ninety-minute sessions, if done regularly, can add up to significant progress. However, since not every writer has large blocks of time available, combining both approaches can be beneficial. If you can, use longer sessions for tasks that need detailed attention, like structuring your argument or drafting the introduction. For other tasks, short sessions might do the trick.</a:t>
            </a:r>
            <a:endParaRPr lang="zh-CN" altLang="zh-CN" sz="1800" b="0" dirty="0">
              <a:effectLst/>
            </a:endParaRPr>
          </a:p>
        </p:txBody>
      </p:sp>
    </p:spTree>
    <p:extLst>
      <p:ext uri="{BB962C8B-B14F-4D97-AF65-F5344CB8AC3E}">
        <p14:creationId xmlns:p14="http://schemas.microsoft.com/office/powerpoint/2010/main" val="2467276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"Interruptions and </a:t>
            </a:r>
            <a:r>
              <a:rPr lang="en-US" altLang="zh-CN" sz="2800" b="0" dirty="0">
                <a:solidFill>
                  <a:srgbClr val="C00000"/>
                </a:solidFill>
                <a:latin typeface="Arial" panose="020B0604020202020204" pitchFamily="34" charset="0"/>
                <a:ea typeface="微软雅黑" panose="020B0503020204020204" pitchFamily="34" charset="-122"/>
              </a:rPr>
              <a:t>intermissions</a:t>
            </a:r>
            <a:r>
              <a:rPr lang="en-US" altLang="zh-CN" sz="2800" dirty="0"/>
              <a:t> between writing sessions can seriously disrupt our momentum. Each time we stop, </a:t>
            </a:r>
            <a:r>
              <a:rPr lang="en-US" altLang="zh-CN" sz="2800" b="1" dirty="0"/>
              <a:t>we not only lose focus but also have to spend valuable time getting back into the flow</a:t>
            </a:r>
            <a:r>
              <a:rPr lang="en-US" altLang="zh-CN" sz="2800" dirty="0"/>
              <a:t>. A common way to counteract this is by minimizing unplanned interruptions. Choosing a quiet environment, turning off your phone, and reducing distractions can certainly help. But, realistically, life sometimes gets in the way, and we do get interrupted.</a:t>
            </a:r>
          </a:p>
          <a:p>
            <a:r>
              <a:rPr lang="en-US" altLang="zh-CN" sz="2800" dirty="0"/>
              <a:t>In those moments, a useful technique is to leave a 'loose thread' in your work. Instead of finishing a section before stepping away, leave a sentence unfinished or jot down quick notes about what you were planning to write next. This unfinished thought becomes a thread you can pick up when you return, helping you regain your momentum quickly.</a:t>
            </a:r>
          </a:p>
          <a:p>
            <a:r>
              <a:rPr lang="en-US" altLang="zh-CN" sz="2800" dirty="0"/>
              <a:t>This strategy works not only for unplanned interruptions but also for planned breaks. Rather than wrapping things up neatly, try to leave yourself something to come back to. This way, you’ll find it easier to jump back in and keep the writing flowing."</a:t>
            </a:r>
          </a:p>
        </p:txBody>
      </p:sp>
    </p:spTree>
    <p:extLst>
      <p:ext uri="{BB962C8B-B14F-4D97-AF65-F5344CB8AC3E}">
        <p14:creationId xmlns:p14="http://schemas.microsoft.com/office/powerpoint/2010/main" val="1100531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"There are different ways writers build momentum. The first kind is '</a:t>
            </a:r>
            <a:r>
              <a:rPr lang="en-US" altLang="zh-CN" sz="2800" dirty="0" err="1"/>
              <a:t>swoopers</a:t>
            </a:r>
            <a:r>
              <a:rPr lang="en-US" altLang="zh-CN" sz="2800" dirty="0"/>
              <a:t>,' who draft quickly and edit later, and 'bashers,' who perfect each sentence as they go. But there’s a third type—the 'dragger'—who gets stuck aiming for perfection too soon.</a:t>
            </a:r>
          </a:p>
          <a:p>
            <a:r>
              <a:rPr lang="en-US" altLang="zh-CN" sz="2800" dirty="0"/>
              <a:t>For those who struggle with dragging, 'storming the beach' might be the answer. It means pushing through a messy first draft without worrying about details. The focus is on getting ideas down and refining later. This method helps you avoid getting stuck and keeps you moving forward. If you’re dragging, try swooping instead—charge ahead, and polish once you’re off the beach."</a:t>
            </a:r>
          </a:p>
        </p:txBody>
      </p:sp>
    </p:spTree>
    <p:extLst>
      <p:ext uri="{BB962C8B-B14F-4D97-AF65-F5344CB8AC3E}">
        <p14:creationId xmlns:p14="http://schemas.microsoft.com/office/powerpoint/2010/main" val="2949244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rtl="0" fontAlgn="base">
              <a:lnSpc>
                <a:spcPct val="150000"/>
              </a:lnSpc>
              <a:spcBef>
                <a:spcPts val="0"/>
              </a:spcBef>
              <a:spcAft>
                <a:spcPts val="0"/>
              </a:spcAft>
              <a:buClr>
                <a:srgbClr val="000000"/>
              </a:buClr>
              <a:buSzPct val="100000"/>
              <a:buFont typeface="Wingdings" panose="05000000000000000000" pitchFamily="2" charset="2"/>
              <a:buNone/>
            </a:pPr>
            <a:r>
              <a:rPr lang="en-US" altLang="zh-CN" sz="1800" b="0"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Writer’s block is not an external obstacle but an internal perception that can be overcome by actively choosing to write despite the challenges. Here are some effective methods to overcome writer’s block:</a:t>
            </a:r>
            <a:endParaRPr lang="zh-CN" altLang="zh-CN" sz="1800" b="0" dirty="0">
              <a:effectLst/>
            </a:endParaRPr>
          </a:p>
        </p:txBody>
      </p:sp>
    </p:spTree>
    <p:extLst>
      <p:ext uri="{BB962C8B-B14F-4D97-AF65-F5344CB8AC3E}">
        <p14:creationId xmlns:p14="http://schemas.microsoft.com/office/powerpoint/2010/main" val="2413458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rtl="0" fontAlgn="base">
              <a:lnSpc>
                <a:spcPct val="150000"/>
              </a:lnSpc>
              <a:spcBef>
                <a:spcPts val="0"/>
              </a:spcBef>
              <a:spcAft>
                <a:spcPts val="0"/>
              </a:spcAft>
              <a:buClr>
                <a:srgbClr val="000000"/>
              </a:buClr>
              <a:buSzPct val="100000"/>
              <a:buFont typeface="Wingdings" panose="05000000000000000000" pitchFamily="2" charset="2"/>
              <a:buNone/>
            </a:pPr>
            <a:r>
              <a:rPr lang="en-US" altLang="zh-CN" sz="1800" b="1" kern="12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Writer’s block is not an external obstacle but an internal perception that can be overcome by actively choosing to write despite the challenges. Here are some effective methods to overcome writer’s block:</a:t>
            </a:r>
            <a:endParaRPr lang="zh-CN" altLang="zh-CN" sz="1800" dirty="0">
              <a:effectLst/>
            </a:endParaRPr>
          </a:p>
        </p:txBody>
      </p:sp>
    </p:spTree>
    <p:extLst>
      <p:ext uri="{BB962C8B-B14F-4D97-AF65-F5344CB8AC3E}">
        <p14:creationId xmlns:p14="http://schemas.microsoft.com/office/powerpoint/2010/main" val="2325175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60800" y="9444038"/>
            <a:ext cx="295275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黑体" panose="02010609060101010101" pitchFamily="49" charset="-122"/>
              </a:defRPr>
            </a:lvl1pPr>
            <a:lvl2pPr marL="742950" indent="-285750">
              <a:spcBef>
                <a:spcPct val="30000"/>
              </a:spcBef>
              <a:defRPr sz="1200">
                <a:solidFill>
                  <a:schemeClr val="tx1"/>
                </a:solidFill>
                <a:latin typeface="Arial" panose="020B0604020202020204" pitchFamily="34" charset="0"/>
                <a:ea typeface="黑体" panose="02010609060101010101" pitchFamily="49" charset="-122"/>
              </a:defRPr>
            </a:lvl2pPr>
            <a:lvl3pPr marL="1143000" indent="-228600">
              <a:spcBef>
                <a:spcPct val="30000"/>
              </a:spcBef>
              <a:defRPr sz="1200">
                <a:solidFill>
                  <a:schemeClr val="tx1"/>
                </a:solidFill>
                <a:latin typeface="Arial" panose="020B0604020202020204" pitchFamily="34" charset="0"/>
                <a:ea typeface="黑体" panose="02010609060101010101" pitchFamily="49" charset="-122"/>
              </a:defRPr>
            </a:lvl3pPr>
            <a:lvl4pPr marL="1600200" indent="-228600">
              <a:spcBef>
                <a:spcPct val="30000"/>
              </a:spcBef>
              <a:defRPr sz="1200">
                <a:solidFill>
                  <a:schemeClr val="tx1"/>
                </a:solidFill>
                <a:latin typeface="Arial" panose="020B0604020202020204" pitchFamily="34" charset="0"/>
                <a:ea typeface="黑体" panose="02010609060101010101" pitchFamily="49" charset="-122"/>
              </a:defRPr>
            </a:lvl4pPr>
            <a:lvl5pPr marL="2057400" indent="-228600">
              <a:spcBef>
                <a:spcPct val="30000"/>
              </a:spcBef>
              <a:defRPr sz="1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黑体" panose="02010609060101010101" pitchFamily="49" charset="-122"/>
              </a:defRPr>
            </a:lvl9pPr>
          </a:lstStyle>
          <a:p>
            <a:pPr>
              <a:spcBef>
                <a:spcPct val="0"/>
              </a:spcBef>
            </a:pPr>
            <a:fld id="{187D1C55-DDBA-46A2-8E91-BC5F5A2728F5}" type="slidenum">
              <a:rPr lang="en-US" altLang="zh-CN" smtClean="0"/>
              <a:t>37</a:t>
            </a:fld>
            <a:endParaRPr lang="en-US" altLang="zh-CN"/>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GB" altLang="zh-CN" sz="1200" dirty="0">
                <a:solidFill>
                  <a:schemeClr val="tx1"/>
                </a:solidFill>
                <a:latin typeface="+mj-lt"/>
              </a:rPr>
              <a:t>As </a:t>
            </a:r>
            <a:r>
              <a:rPr lang="en-GB" altLang="zh-CN" sz="1200" b="0" i="0" dirty="0">
                <a:solidFill>
                  <a:srgbClr val="2A2F45"/>
                </a:solidFill>
                <a:effectLst/>
                <a:latin typeface="+mj-lt"/>
                <a:ea typeface="PingFang SC" panose="020B0400000000000000" pitchFamily="34" charset="-122"/>
              </a:rPr>
              <a:t>beginner writers, </a:t>
            </a:r>
            <a:r>
              <a:rPr lang="en-GB" altLang="zh-CN" sz="1200" b="0" i="0" dirty="0">
                <a:solidFill>
                  <a:schemeClr val="tx1"/>
                </a:solidFill>
                <a:effectLst/>
                <a:latin typeface="+mj-lt"/>
                <a:ea typeface="PingFang SC" panose="020B0400000000000000" pitchFamily="34" charset="-122"/>
              </a:rPr>
              <a:t>w</a:t>
            </a:r>
            <a:r>
              <a:rPr lang="en-GB" altLang="zh-CN" sz="1200" dirty="0">
                <a:solidFill>
                  <a:schemeClr val="tx1"/>
                </a:solidFill>
                <a:latin typeface="+mj-lt"/>
              </a:rPr>
              <a:t>e need improve our writing skills, but how do we do to improve our writing skills?</a:t>
            </a:r>
          </a:p>
          <a:p>
            <a:pPr>
              <a:lnSpc>
                <a:spcPct val="145000"/>
              </a:lnSpc>
              <a:spcBef>
                <a:spcPts val="500"/>
              </a:spcBef>
              <a:defRPr/>
            </a:pPr>
            <a:endParaRPr lang="en-US" altLang="zh-CN" b="1" dirty="0">
              <a:solidFill>
                <a:schemeClr val="tx1"/>
              </a:solidFill>
              <a:latin typeface="Times New Roman" panose="02020703060505090304" pitchFamily="18" charset="0"/>
              <a:ea typeface="微软雅黑" panose="020B0503020204020204" pitchFamily="34" charset="-122"/>
              <a:cs typeface="Times New Roman" panose="0202070306050509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200" kern="100" dirty="0">
                <a:effectLst/>
                <a:latin typeface="等线" panose="02010600030101010101" charset="-122"/>
                <a:ea typeface="等线" panose="02010600030101010101" charset="-122"/>
                <a:cs typeface="Times New Roman" panose="02020703060505090304" pitchFamily="18" charset="0"/>
              </a:rPr>
              <a:t>In the next, I will introduce the reading.</a:t>
            </a:r>
            <a:endParaRPr lang="zh-CN" altLang="zh-CN" sz="1200" kern="100" dirty="0">
              <a:effectLst/>
              <a:latin typeface="等线" panose="02010600030101010101" charset="-122"/>
              <a:ea typeface="等线" panose="02010600030101010101" charset="-122"/>
              <a:cs typeface="Times New Roman" panose="02020703060505090304" pitchFamily="18" charset="0"/>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200" kern="100" dirty="0">
                <a:effectLst/>
                <a:latin typeface="等线" panose="02010600030101010101" charset="-122"/>
                <a:ea typeface="等线" panose="02010600030101010101" charset="-122"/>
                <a:cs typeface="Times New Roman" panose="02020703060505090304" pitchFamily="18" charset="0"/>
              </a:rPr>
              <a:t>Firstly, we need find the </a:t>
            </a:r>
            <a:r>
              <a:rPr lang="en-US" altLang="zh-CN" sz="1800" dirty="0">
                <a:solidFill>
                  <a:srgbClr val="231F20"/>
                </a:solidFill>
                <a:effectLst/>
                <a:latin typeface="Times New Roman" panose="02020703060505090304" pitchFamily="18" charset="0"/>
                <a:ea typeface="宋体" panose="02010600030101010101" pitchFamily="2" charset="-122"/>
              </a:rPr>
              <a:t>connection between writing and reading for writers.</a:t>
            </a:r>
            <a:r>
              <a:rPr lang="en-US" altLang="zh-CN" sz="1200" kern="100" dirty="0">
                <a:effectLst/>
                <a:latin typeface="等线" panose="02010600030101010101" charset="-122"/>
                <a:ea typeface="等线" panose="02010600030101010101" charset="-122"/>
                <a:cs typeface="Times New Roman" panose="02020703060505090304" pitchFamily="18" charset="0"/>
              </a:rPr>
              <a:t> Actually, </a:t>
            </a:r>
            <a:r>
              <a:rPr lang="en-US" altLang="zh-CN" sz="1800" kern="0" dirty="0">
                <a:solidFill>
                  <a:srgbClr val="231F20"/>
                </a:solidFill>
                <a:effectLst/>
                <a:latin typeface="Times New Roman" panose="02020703060505090304" pitchFamily="18" charset="0"/>
                <a:ea typeface="宋体" panose="02010600030101010101" pitchFamily="2" charset="-122"/>
                <a:cs typeface="Times New Roman" panose="02020703060505090304" pitchFamily="18" charset="0"/>
              </a:rPr>
              <a:t>writers should have readers constantly in mind and also think about reading as they write.</a:t>
            </a:r>
            <a:endParaRPr lang="zh-CN" altLang="zh-CN" sz="1800" kern="100" dirty="0">
              <a:effectLst/>
              <a:latin typeface="Calibri" panose="020F0702030404030204" pitchFamily="34" charset="0"/>
              <a:ea typeface="宋体" panose="02010600030101010101" pitchFamily="2" charset="-122"/>
              <a:cs typeface="Times New Roman" panose="02020703060505090304" pitchFamily="18" charset="0"/>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000" kern="100" dirty="0">
                <a:effectLst/>
                <a:latin typeface="等线" panose="02010600030101010101" charset="-122"/>
                <a:ea typeface="等线" panose="02010600030101010101" charset="-122"/>
                <a:cs typeface="Times New Roman" panose="02020703060505090304" pitchFamily="18" charset="0"/>
              </a:rPr>
              <a:t>Secondly, writers should </a:t>
            </a:r>
            <a:r>
              <a:rPr lang="en-US" altLang="zh-CN" sz="1200" kern="100" dirty="0">
                <a:effectLst/>
                <a:latin typeface="Times New Roman" panose="02020703060505090304" pitchFamily="18" charset="0"/>
                <a:ea typeface="宋体" panose="02010600030101010101" pitchFamily="2" charset="-122"/>
                <a:cs typeface="Times New Roman" panose="02020703060505090304" pitchFamily="18" charset="0"/>
              </a:rPr>
              <a:t>read with an eye to writing: Analyze effective and ineffective writing elements, react to what others have written, take hints from anything and everything.</a:t>
            </a:r>
            <a:endParaRPr lang="zh-CN" altLang="zh-CN" sz="1200" kern="100" dirty="0">
              <a:effectLst/>
              <a:latin typeface="Calibri" panose="020F0702030404030204" pitchFamily="34" charset="0"/>
              <a:ea typeface="宋体" panose="02010600030101010101" pitchFamily="2" charset="-122"/>
              <a:cs typeface="Times New Roman" panose="0202070306050509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000" kern="100" dirty="0">
                <a:effectLst/>
                <a:latin typeface="等线" panose="02010600030101010101" charset="-122"/>
                <a:ea typeface="等线" panose="02010600030101010101" charset="-122"/>
                <a:cs typeface="Times New Roman" panose="02020703060505090304" pitchFamily="18" charset="0"/>
              </a:rPr>
              <a:t>Finally, </a:t>
            </a:r>
            <a:r>
              <a:rPr lang="en-US" altLang="zh-CN" sz="1200" kern="0" dirty="0">
                <a:solidFill>
                  <a:srgbClr val="231F20"/>
                </a:solidFill>
                <a:effectLst/>
                <a:latin typeface="Times New Roman" panose="02020703060505090304" pitchFamily="18" charset="0"/>
                <a:ea typeface="宋体" panose="02010600030101010101" pitchFamily="2" charset="-122"/>
                <a:cs typeface="Times New Roman" panose="02020703060505090304" pitchFamily="18" charset="0"/>
              </a:rPr>
              <a:t>writers should </a:t>
            </a:r>
            <a:r>
              <a:rPr lang="en-US" altLang="zh-CN" sz="1200" kern="100" dirty="0">
                <a:solidFill>
                  <a:srgbClr val="231F20"/>
                </a:solidFill>
                <a:effectLst/>
                <a:latin typeface="Times New Roman" panose="02020703060505090304" pitchFamily="18" charset="0"/>
                <a:ea typeface="宋体" panose="02010600030101010101" pitchFamily="2" charset="-122"/>
                <a:cs typeface="Times New Roman" panose="02020703060505090304" pitchFamily="18" charset="0"/>
              </a:rPr>
              <a:t>a</a:t>
            </a:r>
            <a:r>
              <a:rPr lang="en-US" altLang="zh-CN" sz="1200" kern="100" dirty="0">
                <a:effectLst/>
                <a:latin typeface="Times New Roman" panose="02020703060505090304" pitchFamily="18" charset="0"/>
                <a:ea typeface="宋体" panose="02010600030101010101" pitchFamily="2" charset="-122"/>
                <a:cs typeface="Times New Roman" panose="02020703060505090304" pitchFamily="18" charset="0"/>
              </a:rPr>
              <a:t>void plagiarism. W</a:t>
            </a:r>
            <a:r>
              <a:rPr lang="en-US" altLang="zh-CN" sz="1200" kern="0" dirty="0">
                <a:solidFill>
                  <a:srgbClr val="231F20"/>
                </a:solidFill>
                <a:effectLst/>
                <a:latin typeface="Times New Roman" panose="02020703060505090304" pitchFamily="18" charset="0"/>
                <a:ea typeface="宋体" panose="02010600030101010101" pitchFamily="2" charset="-122"/>
                <a:cs typeface="Times New Roman" panose="02020703060505090304" pitchFamily="18" charset="0"/>
              </a:rPr>
              <a:t>riters need</a:t>
            </a:r>
            <a:r>
              <a:rPr lang="en-US" altLang="zh-CN" sz="1200" kern="100" dirty="0">
                <a:effectLst/>
                <a:latin typeface="Times New Roman" panose="02020703060505090304" pitchFamily="18" charset="0"/>
                <a:ea typeface="宋体" panose="02010600030101010101" pitchFamily="2" charset="-122"/>
                <a:cs typeface="Times New Roman" panose="02020703060505090304" pitchFamily="18" charset="0"/>
              </a:rPr>
              <a:t> to understand the difference between content and style, paraphrase effectively, and identify sources accurately.</a:t>
            </a:r>
            <a:endParaRPr lang="zh-CN" altLang="zh-CN" sz="1200" kern="100" dirty="0">
              <a:effectLst/>
              <a:latin typeface="Calibri" panose="020F0702030404030204" pitchFamily="34" charset="0"/>
              <a:ea typeface="宋体" panose="02010600030101010101" pitchFamily="2" charset="-122"/>
              <a:cs typeface="Times New Roman" panose="02020703060505090304" pitchFamily="18" charset="0"/>
            </a:endParaRPr>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49580" rtl="0" eaLnBrk="0" fontAlgn="base" latinLnBrk="0" hangingPunct="0">
              <a:lnSpc>
                <a:spcPct val="100000"/>
              </a:lnSpc>
              <a:spcBef>
                <a:spcPct val="30000"/>
              </a:spcBef>
              <a:spcAft>
                <a:spcPct val="0"/>
              </a:spcAft>
              <a:buClr>
                <a:srgbClr val="000000"/>
              </a:buClr>
              <a:buSzPct val="100000"/>
              <a:buFont typeface="Times New Roman" panose="02020703060505090304" pitchFamily="18" charset="0"/>
              <a:buNone/>
              <a:defRPr/>
            </a:pPr>
            <a:r>
              <a:rPr lang="en-US" altLang="zh-CN" sz="1200" kern="100" dirty="0">
                <a:effectLst/>
                <a:latin typeface="等线" panose="02010600030101010101" charset="-122"/>
                <a:ea typeface="等线" panose="02010600030101010101" charset="-122"/>
                <a:cs typeface="Times New Roman" panose="02020703060505090304" pitchFamily="18" charset="0"/>
              </a:rPr>
              <a:t>Then, I will introduce the </a:t>
            </a:r>
            <a:r>
              <a:rPr lang="en-US" altLang="zh-CN" sz="1200" kern="100" dirty="0">
                <a:solidFill>
                  <a:srgbClr val="FF0000"/>
                </a:solidFill>
                <a:effectLst/>
                <a:latin typeface="等线" panose="02010600030101010101" charset="-122"/>
                <a:ea typeface="等线" panose="02010600030101010101" charset="-122"/>
                <a:cs typeface="Times New Roman" panose="02020703060505090304" pitchFamily="18" charset="0"/>
              </a:rPr>
              <a:t>s</a:t>
            </a:r>
            <a:r>
              <a:rPr lang="en-US" altLang="zh-CN" dirty="0">
                <a:solidFill>
                  <a:srgbClr val="FF0000"/>
                </a:solidFill>
              </a:rPr>
              <a:t>elf-awareness</a:t>
            </a:r>
            <a:r>
              <a:rPr lang="en-US" altLang="zh-CN" sz="1200" kern="100" dirty="0">
                <a:effectLst/>
                <a:latin typeface="等线" panose="02010600030101010101" charset="-122"/>
                <a:ea typeface="等线" panose="02010600030101010101" charset="-122"/>
                <a:cs typeface="Times New Roman" panose="02020703060505090304" pitchFamily="18" charset="0"/>
              </a:rPr>
              <a:t>.</a:t>
            </a:r>
            <a:endParaRPr lang="zh-CN" altLang="zh-CN" sz="1200" kern="100" dirty="0">
              <a:effectLst/>
              <a:latin typeface="等线" panose="02010600030101010101" charset="-122"/>
              <a:ea typeface="等线" panose="02010600030101010101" charset="-122"/>
              <a:cs typeface="Times New Roman" panose="02020703060505090304" pitchFamily="18" charset="0"/>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8013" cy="690563"/>
          </a:xfrm>
        </p:spPr>
        <p:txBody>
          <a:bodyPr/>
          <a:lstStyle/>
          <a:p>
            <a:r>
              <a:rPr lang="zh-CN" altLang="en-US"/>
              <a:t>单击此处编辑母版标题样式</a:t>
            </a:r>
          </a:p>
        </p:txBody>
      </p:sp>
      <p:sp>
        <p:nvSpPr>
          <p:cNvPr id="3" name="内容占位符 2"/>
          <p:cNvSpPr>
            <a:spLocks noGrp="1"/>
          </p:cNvSpPr>
          <p:nvPr>
            <p:ph idx="1"/>
          </p:nvPr>
        </p:nvSpPr>
        <p:spPr>
          <a:xfrm>
            <a:off x="394844" y="1093366"/>
            <a:ext cx="8228013" cy="5287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6"/>
          <p:cNvSpPr txBox="1"/>
          <p:nvPr userDrawn="1"/>
        </p:nvSpPr>
        <p:spPr>
          <a:xfrm>
            <a:off x="8534295" y="6412928"/>
            <a:ext cx="430193"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A33A3003-1682-4A10-8673-78E2C3C37E56}" type="slidenum">
              <a:rPr kumimoji="0" lang="zh-CN" altLang="en-US" sz="1000" b="0" i="0" u="none" strike="noStrike" kern="1200" cap="none" spc="0" normalizeH="0" baseline="0" noProof="0" smtClean="0">
                <a:ln>
                  <a:noFill/>
                </a:ln>
                <a:solidFill>
                  <a:schemeClr val="tx1"/>
                </a:solidFill>
                <a:effectLst/>
                <a:uLnTx/>
                <a:uFillTx/>
                <a:latin typeface="+mn-lt"/>
                <a:ea typeface="+mn-ea"/>
                <a:cs typeface="+mn-cs"/>
              </a:rPr>
              <a:t>‹#›</a:t>
            </a:fld>
            <a:endParaRPr kumimoji="0" lang="zh-CN" altLang="en-US" sz="1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5" name="直接连接符 14"/>
          <p:cNvCxnSpPr>
            <a:cxnSpLocks noChangeShapeType="1"/>
          </p:cNvCxnSpPr>
          <p:nvPr userDrawn="1"/>
        </p:nvCxnSpPr>
        <p:spPr bwMode="auto">
          <a:xfrm flipV="1">
            <a:off x="0" y="692696"/>
            <a:ext cx="9144000" cy="72008"/>
          </a:xfrm>
          <a:prstGeom prst="line">
            <a:avLst/>
          </a:prstGeom>
          <a:noFill/>
          <a:ln w="28575">
            <a:solidFill>
              <a:schemeClr val="bg1">
                <a:lumMod val="50000"/>
              </a:schemeClr>
            </a:solidFill>
            <a:miter lim="800000"/>
          </a:ln>
          <a:extLst>
            <a:ext uri="{909E8E84-426E-40DD-AFC4-6F175D3DCCD1}">
              <a14:hiddenFill xmlns:a14="http://schemas.microsoft.com/office/drawing/2010/main">
                <a:noFill/>
              </a14:hiddenFill>
            </a:ext>
          </a:extLst>
        </p:spPr>
      </p:cxnSp>
      <p:sp>
        <p:nvSpPr>
          <p:cNvPr id="6" name="灯片编号占位符 6"/>
          <p:cNvSpPr txBox="1"/>
          <p:nvPr userDrawn="1"/>
        </p:nvSpPr>
        <p:spPr>
          <a:xfrm>
            <a:off x="8534295" y="6412928"/>
            <a:ext cx="430193"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A33A3003-1682-4A10-8673-78E2C3C37E56}" type="slidenum">
              <a:rPr kumimoji="0" lang="zh-CN" altLang="en-US" sz="1000" b="0" i="0" u="none" strike="noStrike" kern="1200" cap="none" spc="0" normalizeH="0" baseline="0" noProof="0" smtClean="0">
                <a:ln>
                  <a:noFill/>
                </a:ln>
                <a:solidFill>
                  <a:schemeClr val="tx1"/>
                </a:solidFill>
                <a:effectLst/>
                <a:uLnTx/>
                <a:uFillTx/>
                <a:latin typeface="黑体" panose="02010609060101010101" pitchFamily="49" charset="-122"/>
                <a:ea typeface="黑体" panose="02010609060101010101" pitchFamily="49" charset="-122"/>
                <a:cs typeface="Times New Roman" panose="02020603050405020304" pitchFamily="18" charset="0"/>
              </a:rPr>
              <a:t>‹#›</a:t>
            </a:fld>
            <a:endParaRPr kumimoji="0" lang="zh-CN" altLang="en-US" sz="10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555875" y="5516563"/>
            <a:ext cx="863600" cy="1343025"/>
          </a:xfrm>
          <a:prstGeom prst="rect">
            <a:avLst/>
          </a:prstGeom>
          <a:gradFill rotWithShape="0">
            <a:gsLst>
              <a:gs pos="0">
                <a:srgbClr val="FFFFFF"/>
              </a:gs>
              <a:gs pos="100000">
                <a:srgbClr val="FFFFFF">
                  <a:alpha val="0"/>
                </a:srgbClr>
              </a:gs>
            </a:gsLst>
            <a:lin ang="10800000" scaled="1"/>
          </a:gradFill>
          <a:ln w="9525">
            <a:noFill/>
            <a:miter lim="800000"/>
          </a:ln>
          <a:effectLst/>
        </p:spPr>
        <p:txBody>
          <a:bodyPr wrap="none" anchor="ctr"/>
          <a:lstStyle/>
          <a:p>
            <a:endParaRPr lang="zh-CN" altLang="en-US"/>
          </a:p>
        </p:txBody>
      </p:sp>
      <p:sp>
        <p:nvSpPr>
          <p:cNvPr id="1028" name="Rectangle 4"/>
          <p:cNvSpPr>
            <a:spLocks noChangeArrowheads="1"/>
          </p:cNvSpPr>
          <p:nvPr/>
        </p:nvSpPr>
        <p:spPr bwMode="auto">
          <a:xfrm>
            <a:off x="0" y="260350"/>
            <a:ext cx="9144000" cy="288925"/>
          </a:xfrm>
          <a:prstGeom prst="rect">
            <a:avLst/>
          </a:prstGeom>
          <a:solidFill>
            <a:srgbClr val="FFFFFF">
              <a:alpha val="59999"/>
            </a:srgbClr>
          </a:solidFill>
          <a:ln w="9525">
            <a:noFill/>
            <a:miter lim="800000"/>
          </a:ln>
          <a:effectLst/>
        </p:spPr>
        <p:txBody>
          <a:bodyPr wrap="none" anchor="ctr"/>
          <a:lstStyle/>
          <a:p>
            <a:endParaRPr lang="zh-CN" altLang="en-US"/>
          </a:p>
        </p:txBody>
      </p:sp>
      <p:sp>
        <p:nvSpPr>
          <p:cNvPr id="1029" name="Rectangle 5"/>
          <p:cNvSpPr>
            <a:spLocks noChangeArrowheads="1"/>
          </p:cNvSpPr>
          <p:nvPr/>
        </p:nvSpPr>
        <p:spPr bwMode="auto">
          <a:xfrm>
            <a:off x="0" y="404813"/>
            <a:ext cx="9144000" cy="288925"/>
          </a:xfrm>
          <a:prstGeom prst="rect">
            <a:avLst/>
          </a:prstGeom>
          <a:solidFill>
            <a:srgbClr val="FFFFFF">
              <a:alpha val="31000"/>
            </a:srgbClr>
          </a:solidFill>
          <a:ln w="9525">
            <a:noFill/>
            <a:miter lim="800000"/>
          </a:ln>
          <a:effectLst/>
        </p:spPr>
        <p:txBody>
          <a:bodyPr wrap="none" anchor="ctr"/>
          <a:lstStyle/>
          <a:p>
            <a:endParaRPr lang="zh-CN" altLang="en-US"/>
          </a:p>
        </p:txBody>
      </p:sp>
      <p:sp>
        <p:nvSpPr>
          <p:cNvPr id="1030" name="Rectangle 6"/>
          <p:cNvSpPr>
            <a:spLocks noGrp="1" noChangeArrowheads="1"/>
          </p:cNvSpPr>
          <p:nvPr>
            <p:ph type="title"/>
          </p:nvPr>
        </p:nvSpPr>
        <p:spPr bwMode="auto">
          <a:xfrm>
            <a:off x="457200" y="0"/>
            <a:ext cx="8228013" cy="690563"/>
          </a:xfrm>
          <a:prstGeom prst="rect">
            <a:avLst/>
          </a:prstGeom>
          <a:noFill/>
          <a:ln w="9525">
            <a:noFill/>
            <a:miter lim="800000"/>
          </a:ln>
          <a:effectLst/>
        </p:spPr>
        <p:txBody>
          <a:bodyPr vert="horz" wrap="square" lIns="90000" tIns="46800" rIns="90000" bIns="46800" numCol="1" anchor="ctr" anchorCtr="0" compatLnSpc="1"/>
          <a:lstStyle/>
          <a:p>
            <a:pPr lvl="0"/>
            <a:r>
              <a:rPr lang="zh-CN" altLang="en-GB"/>
              <a:t>单击此处编辑标题文的格式</a:t>
            </a:r>
          </a:p>
        </p:txBody>
      </p:sp>
      <p:sp>
        <p:nvSpPr>
          <p:cNvPr id="1031" name="Rectangle 7"/>
          <p:cNvSpPr>
            <a:spLocks noGrp="1" noChangeArrowheads="1"/>
          </p:cNvSpPr>
          <p:nvPr>
            <p:ph type="body" idx="1"/>
          </p:nvPr>
        </p:nvSpPr>
        <p:spPr bwMode="auto">
          <a:xfrm>
            <a:off x="457200" y="836613"/>
            <a:ext cx="8228013" cy="5287962"/>
          </a:xfrm>
          <a:prstGeom prst="rect">
            <a:avLst/>
          </a:prstGeom>
          <a:noFill/>
          <a:ln w="9525">
            <a:noFill/>
            <a:miter lim="800000"/>
          </a:ln>
          <a:effectLst/>
        </p:spPr>
        <p:txBody>
          <a:bodyPr vert="horz" wrap="square" lIns="90000" tIns="46800" rIns="90000" bIns="46800" numCol="1" anchor="t" anchorCtr="0" compatLnSpc="1"/>
          <a:lstStyle/>
          <a:p>
            <a:pPr lvl="0"/>
            <a:r>
              <a:rPr lang="zh-CN" altLang="en-GB"/>
              <a:t>单击此处编辑大纲正文的格式</a:t>
            </a:r>
          </a:p>
          <a:p>
            <a:pPr lvl="1"/>
            <a:r>
              <a:rPr lang="zh-CN" altLang="en-GB"/>
              <a:t>第二个大纲级</a:t>
            </a:r>
          </a:p>
          <a:p>
            <a:pPr lvl="2"/>
            <a:r>
              <a:rPr lang="zh-CN" altLang="en-GB"/>
              <a:t>第三个大纲级</a:t>
            </a:r>
          </a:p>
          <a:p>
            <a:pPr lvl="3"/>
            <a:r>
              <a:rPr lang="zh-CN" altLang="en-GB"/>
              <a:t>第四个大纲级</a:t>
            </a:r>
          </a:p>
          <a:p>
            <a:pPr lvl="4"/>
            <a:r>
              <a:rPr lang="zh-CN" altLang="en-GB"/>
              <a:t>第五个大纲级</a:t>
            </a:r>
          </a:p>
          <a:p>
            <a:pPr lvl="4"/>
            <a:r>
              <a:rPr lang="zh-CN" altLang="en-GB"/>
              <a:t>第六个大纲级</a:t>
            </a:r>
          </a:p>
          <a:p>
            <a:pPr lvl="4"/>
            <a:r>
              <a:rPr lang="zh-CN" altLang="en-GB"/>
              <a:t>第七个大纲级</a:t>
            </a:r>
          </a:p>
          <a:p>
            <a:pPr lvl="4"/>
            <a:r>
              <a:rPr lang="zh-CN" altLang="en-GB"/>
              <a:t>第八个大纲级</a:t>
            </a:r>
          </a:p>
          <a:p>
            <a:pPr lvl="4"/>
            <a:r>
              <a:rPr lang="zh-CN" altLang="en-GB"/>
              <a:t>第九个大纲级</a:t>
            </a:r>
          </a:p>
        </p:txBody>
      </p:sp>
      <p:sp>
        <p:nvSpPr>
          <p:cNvPr id="1032" name="Text Box 8"/>
          <p:cNvSpPr txBox="1">
            <a:spLocks noChangeArrowheads="1"/>
          </p:cNvSpPr>
          <p:nvPr/>
        </p:nvSpPr>
        <p:spPr bwMode="auto">
          <a:xfrm>
            <a:off x="457200" y="6245225"/>
            <a:ext cx="2133600" cy="476250"/>
          </a:xfrm>
          <a:prstGeom prst="rect">
            <a:avLst/>
          </a:prstGeom>
          <a:noFill/>
          <a:ln w="9525">
            <a:noFill/>
            <a:miter lim="800000"/>
          </a:ln>
          <a:effectLst/>
        </p:spPr>
        <p:txBody>
          <a:bodyPr wrap="none" anchor="ctr"/>
          <a:lstStyle/>
          <a:p>
            <a:endParaRPr lang="zh-CN" altLang="en-US"/>
          </a:p>
        </p:txBody>
      </p:sp>
      <p:sp>
        <p:nvSpPr>
          <p:cNvPr id="1033" name="Text Box 9"/>
          <p:cNvSpPr txBox="1">
            <a:spLocks noChangeArrowheads="1"/>
          </p:cNvSpPr>
          <p:nvPr/>
        </p:nvSpPr>
        <p:spPr bwMode="auto">
          <a:xfrm>
            <a:off x="3124200" y="6245225"/>
            <a:ext cx="2895600" cy="476250"/>
          </a:xfrm>
          <a:prstGeom prst="rect">
            <a:avLst/>
          </a:prstGeom>
          <a:noFill/>
          <a:ln w="9525">
            <a:noFill/>
            <a:miter lim="800000"/>
          </a:ln>
          <a:effec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mj-lt"/>
          <a:ea typeface="+mj-ea"/>
          <a:cs typeface="+mj-cs"/>
        </a:defRPr>
      </a:lvl1pPr>
      <a:lvl2pPr marL="742950" indent="-28575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2pPr>
      <a:lvl3pPr marL="11430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3pPr>
      <a:lvl4pPr marL="16002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4pPr>
      <a:lvl5pPr marL="20574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5pPr>
      <a:lvl6pPr marL="25146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6pPr>
      <a:lvl7pPr marL="29718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7pPr>
      <a:lvl8pPr marL="34290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8pPr>
      <a:lvl9pPr marL="38862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华文细黑" panose="02010600040101010101" charset="-122"/>
        </a:defRPr>
      </a:lvl9pPr>
    </p:titleStyle>
    <p:bodyStyle>
      <a:lvl1pPr marL="303530" indent="-303530" algn="l" defTabSz="449580" rtl="0" eaLnBrk="0" fontAlgn="base" hangingPunct="0">
        <a:spcBef>
          <a:spcPts val="715"/>
        </a:spcBef>
        <a:spcAft>
          <a:spcPct val="0"/>
        </a:spcAft>
        <a:buClr>
          <a:srgbClr val="000000"/>
        </a:buClr>
        <a:buSzPct val="100000"/>
        <a:buFont typeface="Arial" panose="020B0604020202020204" pitchFamily="34" charset="0"/>
        <a:buChar char="•"/>
        <a:defRPr sz="3200">
          <a:solidFill>
            <a:srgbClr val="000000"/>
          </a:solidFill>
          <a:latin typeface="+mn-lt"/>
          <a:ea typeface="+mn-ea"/>
          <a:cs typeface="+mn-cs"/>
        </a:defRPr>
      </a:lvl1pPr>
      <a:lvl2pPr marL="659130" indent="-254000" algn="l" defTabSz="449580" rtl="0" eaLnBrk="0" fontAlgn="base" hangingPunct="0">
        <a:spcBef>
          <a:spcPts val="625"/>
        </a:spcBef>
        <a:spcAft>
          <a:spcPct val="0"/>
        </a:spcAft>
        <a:buClr>
          <a:srgbClr val="000000"/>
        </a:buClr>
        <a:buSzPct val="100000"/>
        <a:buFont typeface="Arial" panose="020B0604020202020204" pitchFamily="34" charset="0"/>
        <a:buChar char="–"/>
        <a:defRPr sz="2800">
          <a:solidFill>
            <a:srgbClr val="000000"/>
          </a:solidFill>
          <a:latin typeface="+mn-lt"/>
          <a:ea typeface="+mn-ea"/>
        </a:defRPr>
      </a:lvl2pPr>
      <a:lvl3pPr marL="1014730" indent="-203200" algn="l" defTabSz="449580" rtl="0" eaLnBrk="0" fontAlgn="base" hangingPunct="0">
        <a:spcBef>
          <a:spcPts val="540"/>
        </a:spcBef>
        <a:spcAft>
          <a:spcPct val="0"/>
        </a:spcAft>
        <a:buClr>
          <a:srgbClr val="000000"/>
        </a:buClr>
        <a:buSzPct val="100000"/>
        <a:buFont typeface="Arial" panose="020B0604020202020204" pitchFamily="34" charset="0"/>
        <a:buChar char="•"/>
        <a:defRPr sz="2400">
          <a:solidFill>
            <a:srgbClr val="000000"/>
          </a:solidFill>
          <a:latin typeface="+mn-lt"/>
          <a:ea typeface="+mn-ea"/>
        </a:defRPr>
      </a:lvl3pPr>
      <a:lvl4pPr marL="1421130" indent="-203200" algn="l" defTabSz="449580" rtl="0" eaLnBrk="0" fontAlgn="base" hangingPunct="0">
        <a:spcBef>
          <a:spcPts val="450"/>
        </a:spcBef>
        <a:spcAft>
          <a:spcPct val="0"/>
        </a:spcAft>
        <a:buClr>
          <a:srgbClr val="000000"/>
        </a:buClr>
        <a:buSzPct val="100000"/>
        <a:buFont typeface="Arial" panose="020B0604020202020204" pitchFamily="34" charset="0"/>
        <a:buChar char="–"/>
        <a:defRPr sz="2000">
          <a:solidFill>
            <a:srgbClr val="000000"/>
          </a:solidFill>
          <a:latin typeface="+mn-lt"/>
          <a:ea typeface="+mn-ea"/>
        </a:defRPr>
      </a:lvl4pPr>
      <a:lvl5pPr marL="1828800" indent="-203200" algn="l" defTabSz="449580" rtl="0" eaLnBrk="0" fontAlgn="base" hangingPunct="0">
        <a:spcBef>
          <a:spcPts val="450"/>
        </a:spcBef>
        <a:spcAft>
          <a:spcPct val="0"/>
        </a:spcAft>
        <a:buClr>
          <a:srgbClr val="000000"/>
        </a:buClr>
        <a:buSzPct val="100000"/>
        <a:buFont typeface="Arial" panose="020B0604020202020204" pitchFamily="34" charset="0"/>
        <a:buChar char="»"/>
        <a:defRPr sz="2000">
          <a:solidFill>
            <a:srgbClr val="000000"/>
          </a:solidFill>
          <a:latin typeface="+mn-lt"/>
          <a:ea typeface="+mn-ea"/>
        </a:defRPr>
      </a:lvl5pPr>
      <a:lvl6pPr marL="2286000" indent="-203200" algn="l" defTabSz="449580" rtl="0" eaLnBrk="0" fontAlgn="base" hangingPunct="0">
        <a:spcBef>
          <a:spcPts val="450"/>
        </a:spcBef>
        <a:spcAft>
          <a:spcPct val="0"/>
        </a:spcAft>
        <a:buClr>
          <a:srgbClr val="000000"/>
        </a:buClr>
        <a:buSzPct val="100000"/>
        <a:buFont typeface="Arial" panose="020B0604020202020204" pitchFamily="34" charset="0"/>
        <a:buChar char="»"/>
        <a:defRPr sz="2000">
          <a:solidFill>
            <a:srgbClr val="000000"/>
          </a:solidFill>
          <a:latin typeface="+mn-lt"/>
          <a:ea typeface="+mn-ea"/>
        </a:defRPr>
      </a:lvl6pPr>
      <a:lvl7pPr marL="2743200" indent="-203200" algn="l" defTabSz="449580" rtl="0" eaLnBrk="0" fontAlgn="base" hangingPunct="0">
        <a:spcBef>
          <a:spcPts val="450"/>
        </a:spcBef>
        <a:spcAft>
          <a:spcPct val="0"/>
        </a:spcAft>
        <a:buClr>
          <a:srgbClr val="000000"/>
        </a:buClr>
        <a:buSzPct val="100000"/>
        <a:buFont typeface="Arial" panose="020B0604020202020204" pitchFamily="34" charset="0"/>
        <a:buChar char="»"/>
        <a:defRPr sz="2000">
          <a:solidFill>
            <a:srgbClr val="000000"/>
          </a:solidFill>
          <a:latin typeface="+mn-lt"/>
          <a:ea typeface="+mn-ea"/>
        </a:defRPr>
      </a:lvl7pPr>
      <a:lvl8pPr marL="3200400" indent="-203200" algn="l" defTabSz="449580" rtl="0" eaLnBrk="0" fontAlgn="base" hangingPunct="0">
        <a:spcBef>
          <a:spcPts val="450"/>
        </a:spcBef>
        <a:spcAft>
          <a:spcPct val="0"/>
        </a:spcAft>
        <a:buClr>
          <a:srgbClr val="000000"/>
        </a:buClr>
        <a:buSzPct val="100000"/>
        <a:buFont typeface="Arial" panose="020B0604020202020204" pitchFamily="34" charset="0"/>
        <a:buChar char="»"/>
        <a:defRPr sz="2000">
          <a:solidFill>
            <a:srgbClr val="000000"/>
          </a:solidFill>
          <a:latin typeface="+mn-lt"/>
          <a:ea typeface="+mn-ea"/>
        </a:defRPr>
      </a:lvl8pPr>
      <a:lvl9pPr marL="3657600" indent="-203200" algn="l" defTabSz="449580" rtl="0" eaLnBrk="0" fontAlgn="base" hangingPunct="0">
        <a:spcBef>
          <a:spcPts val="450"/>
        </a:spcBef>
        <a:spcAft>
          <a:spcPct val="0"/>
        </a:spcAft>
        <a:buClr>
          <a:srgbClr val="000000"/>
        </a:buClr>
        <a:buSzPct val="100000"/>
        <a:buFont typeface="Arial" panose="020B0604020202020204" pitchFamily="34" charset="0"/>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NUL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NUL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NUL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NU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917" y="1607197"/>
            <a:ext cx="9145917" cy="1335199"/>
          </a:xfrm>
          <a:prstGeom prst="rect">
            <a:avLst/>
          </a:prstGeom>
          <a:solidFill>
            <a:srgbClr val="002060"/>
          </a:solidFill>
          <a:ln w="254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109703" tIns="54851" rIns="109703" bIns="54851" numCol="1" anchor="ctr" anchorCtr="0" compatLnSpc="1"/>
          <a:lstStyle>
            <a:lvl1pPr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1pPr>
            <a:lvl2pPr marL="742950" indent="-28575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2pPr>
            <a:lvl3pPr marL="11430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3pPr>
            <a:lvl4pPr marL="16002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4pPr>
            <a:lvl5pPr marL="20574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5pPr>
            <a:lvl6pPr marL="25146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6pPr>
            <a:lvl7pPr marL="29718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7pPr>
            <a:lvl8pPr marL="34290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8pPr>
            <a:lvl9pPr marL="3886200" indent="-228600" algn="ctr" defTabSz="449580" rtl="0" eaLnBrk="0" fontAlgn="base" hangingPunct="0">
              <a:spcBef>
                <a:spcPct val="0"/>
              </a:spcBef>
              <a:spcAft>
                <a:spcPct val="0"/>
              </a:spcAft>
              <a:buClr>
                <a:srgbClr val="000000"/>
              </a:buClr>
              <a:buSzPct val="100000"/>
              <a:buFont typeface="Times New Roman" panose="02020603050405020304" pitchFamily="18" charset="0"/>
              <a:defRPr sz="3200">
                <a:solidFill>
                  <a:schemeClr val="lt1"/>
                </a:solidFill>
                <a:latin typeface="+mn-lt"/>
                <a:ea typeface="+mn-ea"/>
                <a:cs typeface="+mn-cs"/>
              </a:defRPr>
            </a:lvl9pPr>
          </a:lstStyle>
          <a:p>
            <a:pPr defTabSz="1097280"/>
            <a:r>
              <a:rPr lang="en-US" altLang="zh-CN" sz="2160" kern="0" dirty="0">
                <a:solidFill>
                  <a:srgbClr val="0070C0"/>
                </a:solidFill>
                <a:ea typeface="幼圆" panose="02010509060101010101" charset="-122"/>
              </a:rPr>
              <a:t>   </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953" y="4869324"/>
            <a:ext cx="1254967" cy="12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42549" y="1607197"/>
            <a:ext cx="8856984" cy="1198880"/>
          </a:xfrm>
          <a:prstGeom prst="rect">
            <a:avLst/>
          </a:prstGeom>
          <a:noFill/>
        </p:spPr>
        <p:txBody>
          <a:bodyPr wrap="square">
            <a:spAutoFit/>
          </a:bodyPr>
          <a:lstStyle/>
          <a:p>
            <a:pPr marR="109220" indent="270510" algn="ctr" defTabSz="914400">
              <a:spcAft>
                <a:spcPts val="0"/>
              </a:spcAft>
            </a:pPr>
            <a:r>
              <a:rPr lang="en-US" altLang="zh-CN" sz="3600" b="1" dirty="0">
                <a:latin typeface="Times New Roman" panose="02020603050405020304" pitchFamily="18" charset="0"/>
                <a:ea typeface="微软雅黑" panose="020B0503020204020204" pitchFamily="34" charset="-122"/>
              </a:rPr>
              <a:t>Excerpt 1</a:t>
            </a:r>
            <a:r>
              <a:rPr lang="zh-CN" altLang="en-US" sz="3600" b="1" dirty="0">
                <a:latin typeface="Times New Roman" panose="02020603050405020304" pitchFamily="18" charset="0"/>
                <a:ea typeface="微软雅黑" panose="020B0503020204020204" pitchFamily="34" charset="-122"/>
              </a:rPr>
              <a:t>：</a:t>
            </a:r>
          </a:p>
          <a:p>
            <a:pPr marR="109220" indent="270510" algn="ctr" defTabSz="914400">
              <a:spcAft>
                <a:spcPts val="0"/>
              </a:spcAft>
            </a:pPr>
            <a:r>
              <a:rPr lang="en-US" altLang="zh-CN" sz="3600" b="1" dirty="0">
                <a:latin typeface="Times New Roman" panose="02020603050405020304" pitchFamily="18" charset="0"/>
                <a:ea typeface="微软雅黑" panose="020B0503020204020204" pitchFamily="34" charset="-122"/>
              </a:rPr>
              <a:t>Preparation for writing</a:t>
            </a:r>
          </a:p>
        </p:txBody>
      </p:sp>
      <p:grpSp>
        <p:nvGrpSpPr>
          <p:cNvPr id="23" name="组合 22"/>
          <p:cNvGrpSpPr/>
          <p:nvPr/>
        </p:nvGrpSpPr>
        <p:grpSpPr>
          <a:xfrm>
            <a:off x="1547495" y="3631565"/>
            <a:ext cx="7818120" cy="1931670"/>
            <a:chOff x="2437" y="5287"/>
            <a:chExt cx="12312" cy="3042"/>
          </a:xfrm>
        </p:grpSpPr>
        <p:sp>
          <p:nvSpPr>
            <p:cNvPr id="11" name="矩形 10"/>
            <p:cNvSpPr/>
            <p:nvPr/>
          </p:nvSpPr>
          <p:spPr>
            <a:xfrm>
              <a:off x="2437" y="5287"/>
              <a:ext cx="8832" cy="1113"/>
            </a:xfrm>
            <a:prstGeom prst="rect">
              <a:avLst/>
            </a:prstGeom>
          </p:spPr>
          <p:txBody>
            <a:bodyPr wrap="square">
              <a:spAutoFit/>
            </a:bodyPr>
            <a:lstStyle/>
            <a:p>
              <a:pPr marL="0" marR="143510" indent="270510" algn="l" defTabSz="914400" eaLnBrk="1" latinLnBrk="0" hangingPunct="1">
                <a:lnSpc>
                  <a:spcPct val="100000"/>
                </a:lnSpc>
                <a:spcAft>
                  <a:spcPts val="0"/>
                </a:spcAft>
              </a:pPr>
              <a:r>
                <a:rPr lang="en-US" altLang="zh-CN" sz="2000" b="1" dirty="0">
                  <a:solidFill>
                    <a:srgbClr val="002060"/>
                  </a:solidFill>
                  <a:latin typeface="Times New Roman" panose="02020603050405020304" pitchFamily="18" charset="0"/>
                  <a:ea typeface="微软雅黑" panose="020B0503020204020204" pitchFamily="34" charset="-122"/>
                </a:rPr>
                <a:t>Group members</a:t>
              </a:r>
              <a:r>
                <a:rPr lang="zh-CN" altLang="en-US" sz="2000" b="1" dirty="0">
                  <a:solidFill>
                    <a:srgbClr val="002060"/>
                  </a:solidFill>
                  <a:latin typeface="Times New Roman" panose="02020603050405020304" pitchFamily="18" charset="0"/>
                  <a:ea typeface="微软雅黑" panose="020B0503020204020204" pitchFamily="34" charset="-122"/>
                </a:rPr>
                <a:t>： </a:t>
              </a:r>
              <a:r>
                <a:rPr lang="en-US" altLang="zh-CN" sz="2000" b="1" dirty="0">
                  <a:solidFill>
                    <a:srgbClr val="002060"/>
                  </a:solidFill>
                  <a:latin typeface="Times New Roman" panose="02020603050405020304" pitchFamily="18" charset="0"/>
                  <a:ea typeface="微软雅黑" panose="020B0503020204020204" pitchFamily="34" charset="-122"/>
                </a:rPr>
                <a:t>Chen </a:t>
              </a:r>
              <a:r>
                <a:rPr lang="en-US" altLang="zh-CN" sz="2000" b="1" dirty="0" err="1">
                  <a:solidFill>
                    <a:srgbClr val="002060"/>
                  </a:solidFill>
                  <a:latin typeface="Times New Roman" panose="02020603050405020304" pitchFamily="18" charset="0"/>
                  <a:ea typeface="微软雅黑" panose="020B0503020204020204" pitchFamily="34" charset="-122"/>
                  <a:sym typeface="+mn-ea"/>
                </a:rPr>
                <a:t>Yinju</a:t>
              </a:r>
              <a:r>
                <a:rPr lang="zh-CN" altLang="en-US" sz="2000" b="1" dirty="0">
                  <a:solidFill>
                    <a:srgbClr val="002060"/>
                  </a:solidFill>
                  <a:latin typeface="Times New Roman" panose="02020603050405020304" pitchFamily="18" charset="0"/>
                  <a:ea typeface="微软雅黑" panose="020B0503020204020204" pitchFamily="34" charset="-122"/>
                </a:rPr>
                <a:t>（</a:t>
              </a:r>
              <a:r>
                <a:rPr lang="en-US" altLang="zh-CN" sz="2000" b="1" dirty="0">
                  <a:solidFill>
                    <a:srgbClr val="002060"/>
                  </a:solidFill>
                  <a:latin typeface="Times New Roman" panose="02020603050405020304" pitchFamily="18" charset="0"/>
                  <a:ea typeface="微软雅黑" panose="020B0503020204020204" pitchFamily="34" charset="-122"/>
                  <a:sym typeface="+mn-ea"/>
                </a:rPr>
                <a:t>Oral</a:t>
              </a:r>
              <a:r>
                <a:rPr lang="zh-CN" altLang="en-US" sz="2000" b="1" dirty="0">
                  <a:solidFill>
                    <a:srgbClr val="002060"/>
                  </a:solidFill>
                  <a:latin typeface="Times New Roman" panose="02020603050405020304" pitchFamily="18" charset="0"/>
                  <a:ea typeface="微软雅黑" panose="020B0503020204020204" pitchFamily="34" charset="-122"/>
                </a:rPr>
                <a:t>）</a:t>
              </a:r>
            </a:p>
            <a:p>
              <a:pPr marL="0" marR="143510" indent="270510" algn="l" defTabSz="914400" eaLnBrk="1" latinLnBrk="0" hangingPunct="1">
                <a:lnSpc>
                  <a:spcPct val="100000"/>
                </a:lnSpc>
                <a:spcAft>
                  <a:spcPts val="0"/>
                </a:spcAft>
              </a:pPr>
              <a:endParaRPr lang="en-US" altLang="zh-CN" sz="2000" b="1" dirty="0">
                <a:solidFill>
                  <a:srgbClr val="002060"/>
                </a:solidFill>
                <a:latin typeface="Times New Roman" panose="02020603050405020304" pitchFamily="18" charset="0"/>
                <a:ea typeface="微软雅黑" panose="020B0503020204020204" pitchFamily="34" charset="-122"/>
              </a:endParaRPr>
            </a:p>
          </p:txBody>
        </p:sp>
        <p:sp>
          <p:nvSpPr>
            <p:cNvPr id="15" name="文本框 14"/>
            <p:cNvSpPr txBox="1"/>
            <p:nvPr/>
          </p:nvSpPr>
          <p:spPr>
            <a:xfrm>
              <a:off x="5726" y="5762"/>
              <a:ext cx="9023" cy="2567"/>
            </a:xfrm>
            <a:prstGeom prst="rect">
              <a:avLst/>
            </a:prstGeom>
            <a:noFill/>
          </p:spPr>
          <p:txBody>
            <a:bodyPr wrap="square" rtlCol="0" anchor="t">
              <a:spAutoFit/>
            </a:bodyPr>
            <a:lstStyle/>
            <a:p>
              <a:pPr marL="0" marR="143510" indent="270510" algn="l" defTabSz="914400" eaLnBrk="1" latinLnBrk="0" hangingPunct="1">
                <a:lnSpc>
                  <a:spcPct val="100000"/>
                </a:lnSpc>
                <a:spcAft>
                  <a:spcPts val="0"/>
                </a:spcAft>
              </a:pPr>
              <a:r>
                <a:rPr lang="en-US" altLang="zh-CN" sz="2000" b="1" dirty="0">
                  <a:solidFill>
                    <a:srgbClr val="002060"/>
                  </a:solidFill>
                  <a:latin typeface="Times New Roman" panose="02020603050405020304" pitchFamily="18" charset="0"/>
                  <a:ea typeface="微软雅黑" panose="020B0503020204020204" pitchFamily="34" charset="-122"/>
                  <a:sym typeface="+mn-ea"/>
                </a:rPr>
                <a:t>Song </a:t>
              </a:r>
              <a:r>
                <a:rPr lang="en-US" altLang="zh-CN" sz="2000" b="1" dirty="0" err="1">
                  <a:solidFill>
                    <a:srgbClr val="002060"/>
                  </a:solidFill>
                  <a:latin typeface="Times New Roman" panose="02020603050405020304" pitchFamily="18" charset="0"/>
                  <a:ea typeface="微软雅黑" panose="020B0503020204020204" pitchFamily="34" charset="-122"/>
                  <a:sym typeface="+mn-ea"/>
                </a:rPr>
                <a:t>Yifei</a:t>
              </a:r>
              <a:r>
                <a:rPr lang="en-US" altLang="zh-CN" sz="2000" b="1" dirty="0">
                  <a:solidFill>
                    <a:srgbClr val="002060"/>
                  </a:solidFill>
                  <a:latin typeface="Times New Roman" panose="02020603050405020304" pitchFamily="18" charset="0"/>
                  <a:ea typeface="微软雅黑" panose="020B0503020204020204" pitchFamily="34" charset="-122"/>
                  <a:sym typeface="+mn-ea"/>
                </a:rPr>
                <a:t>   </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r>
                <a:rPr lang="en-US" altLang="zh-CN" sz="2000" b="1" dirty="0">
                  <a:solidFill>
                    <a:srgbClr val="002060"/>
                  </a:solidFill>
                  <a:latin typeface="Times New Roman" panose="02020603050405020304" pitchFamily="18" charset="0"/>
                  <a:ea typeface="微软雅黑" panose="020B0503020204020204" pitchFamily="34" charset="-122"/>
                  <a:sym typeface="+mn-ea"/>
                </a:rPr>
                <a:t>Oral</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p>
            <a:p>
              <a:pPr marL="0" marR="143510" indent="270510" algn="l" defTabSz="914400" eaLnBrk="1" latinLnBrk="0" hangingPunct="1">
                <a:lnSpc>
                  <a:spcPct val="100000"/>
                </a:lnSpc>
                <a:spcAft>
                  <a:spcPts val="0"/>
                </a:spcAft>
              </a:pPr>
              <a:r>
                <a:rPr lang="en-US" altLang="zh-CN" sz="2000" b="1" dirty="0">
                  <a:solidFill>
                    <a:srgbClr val="002060"/>
                  </a:solidFill>
                  <a:latin typeface="Times New Roman" panose="02020603050405020304" pitchFamily="18" charset="0"/>
                  <a:ea typeface="微软雅黑" panose="020B0503020204020204" pitchFamily="34" charset="-122"/>
                </a:rPr>
                <a:t>Chen Zhilin</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r>
                <a:rPr lang="en-US" altLang="zh-CN" sz="2000" b="1" dirty="0">
                  <a:solidFill>
                    <a:srgbClr val="002060"/>
                  </a:solidFill>
                  <a:latin typeface="Times New Roman" panose="02020603050405020304" pitchFamily="18" charset="0"/>
                  <a:ea typeface="微软雅黑" panose="020B0503020204020204" pitchFamily="34" charset="-122"/>
                  <a:sym typeface="+mn-ea"/>
                </a:rPr>
                <a:t>Oral</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p>
            <a:p>
              <a:pPr marL="0" marR="143510" indent="270510" algn="l" defTabSz="914400" eaLnBrk="1" latinLnBrk="0" hangingPunct="1">
                <a:lnSpc>
                  <a:spcPct val="100000"/>
                </a:lnSpc>
                <a:spcAft>
                  <a:spcPts val="0"/>
                </a:spcAft>
              </a:pPr>
              <a:r>
                <a:rPr lang="en-US" altLang="zh-CN" sz="2000" b="1" dirty="0">
                  <a:solidFill>
                    <a:srgbClr val="002060"/>
                  </a:solidFill>
                  <a:latin typeface="Times New Roman" panose="02020603050405020304" pitchFamily="18" charset="0"/>
                  <a:ea typeface="微软雅黑" panose="020B0503020204020204" pitchFamily="34" charset="-122"/>
                  <a:sym typeface="+mn-ea"/>
                </a:rPr>
                <a:t>Ma Rong        </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r>
                <a:rPr lang="en-US" altLang="zh-CN" sz="2000" b="1" dirty="0">
                  <a:solidFill>
                    <a:srgbClr val="002060"/>
                  </a:solidFill>
                  <a:latin typeface="Times New Roman" panose="02020603050405020304" pitchFamily="18" charset="0"/>
                  <a:ea typeface="微软雅黑" panose="020B0503020204020204" pitchFamily="34" charset="-122"/>
                  <a:sym typeface="+mn-ea"/>
                </a:rPr>
                <a:t>PPT&amp;Content</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p>
            <a:p>
              <a:pPr marL="0" marR="143510" indent="270510" algn="l" defTabSz="914400" eaLnBrk="1" latinLnBrk="0" hangingPunct="1">
                <a:lnSpc>
                  <a:spcPct val="100000"/>
                </a:lnSpc>
                <a:spcAft>
                  <a:spcPts val="0"/>
                </a:spcAft>
              </a:pPr>
              <a:r>
                <a:rPr lang="en-US" altLang="zh-CN" sz="2000" b="1" dirty="0">
                  <a:solidFill>
                    <a:srgbClr val="002060"/>
                  </a:solidFill>
                  <a:latin typeface="Times New Roman" panose="02020603050405020304" pitchFamily="18" charset="0"/>
                  <a:ea typeface="微软雅黑" panose="020B0503020204020204" pitchFamily="34" charset="-122"/>
                  <a:sym typeface="+mn-ea"/>
                </a:rPr>
                <a:t>Chen </a:t>
              </a:r>
              <a:r>
                <a:rPr lang="en-US" altLang="zh-CN" sz="2000" b="1" dirty="0" err="1">
                  <a:solidFill>
                    <a:srgbClr val="002060"/>
                  </a:solidFill>
                  <a:latin typeface="Times New Roman" panose="02020603050405020304" pitchFamily="18" charset="0"/>
                  <a:ea typeface="微软雅黑" panose="020B0503020204020204" pitchFamily="34" charset="-122"/>
                  <a:sym typeface="+mn-ea"/>
                </a:rPr>
                <a:t>Genwen</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r>
                <a:rPr lang="en-US" altLang="zh-CN" sz="2000" b="1" dirty="0">
                  <a:solidFill>
                    <a:srgbClr val="002060"/>
                  </a:solidFill>
                  <a:latin typeface="Times New Roman" panose="02020603050405020304" pitchFamily="18" charset="0"/>
                  <a:ea typeface="微软雅黑" panose="020B0503020204020204" pitchFamily="34" charset="-122"/>
                  <a:sym typeface="+mn-ea"/>
                </a:rPr>
                <a:t>PPT&amp;Content</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p>
            <a:p>
              <a:pPr marL="0" marR="143510" indent="270510" algn="l" defTabSz="914400" eaLnBrk="1" latinLnBrk="0" hangingPunct="1">
                <a:lnSpc>
                  <a:spcPct val="100000"/>
                </a:lnSpc>
                <a:spcAft>
                  <a:spcPts val="0"/>
                </a:spcAft>
              </a:pPr>
              <a:r>
                <a:rPr lang="en-US" altLang="zh-CN" sz="2000" b="1" dirty="0">
                  <a:solidFill>
                    <a:srgbClr val="002060"/>
                  </a:solidFill>
                  <a:latin typeface="Times New Roman" panose="02020603050405020304" pitchFamily="18" charset="0"/>
                  <a:ea typeface="微软雅黑" panose="020B0503020204020204" pitchFamily="34" charset="-122"/>
                  <a:sym typeface="+mn-ea"/>
                </a:rPr>
                <a:t>Zhou </a:t>
              </a:r>
              <a:r>
                <a:rPr lang="en-US" altLang="zh-CN" sz="2000" b="1" dirty="0" err="1">
                  <a:solidFill>
                    <a:srgbClr val="002060"/>
                  </a:solidFill>
                  <a:latin typeface="Times New Roman" panose="02020603050405020304" pitchFamily="18" charset="0"/>
                  <a:ea typeface="微软雅黑" panose="020B0503020204020204" pitchFamily="34" charset="-122"/>
                  <a:sym typeface="+mn-ea"/>
                </a:rPr>
                <a:t>Huibin</a:t>
              </a:r>
              <a:r>
                <a:rPr lang="en-US" altLang="zh-CN" sz="2000" b="1" dirty="0">
                  <a:solidFill>
                    <a:srgbClr val="002060"/>
                  </a:solidFill>
                  <a:latin typeface="Times New Roman" panose="02020603050405020304" pitchFamily="18" charset="0"/>
                  <a:ea typeface="微软雅黑" panose="020B0503020204020204" pitchFamily="34" charset="-122"/>
                  <a:sym typeface="+mn-ea"/>
                </a:rPr>
                <a:t>  </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r>
                <a:rPr lang="en-US" altLang="zh-CN" sz="2000" b="1" dirty="0">
                  <a:solidFill>
                    <a:srgbClr val="002060"/>
                  </a:solidFill>
                  <a:latin typeface="Times New Roman" panose="02020603050405020304" pitchFamily="18" charset="0"/>
                  <a:ea typeface="微软雅黑" panose="020B0503020204020204" pitchFamily="34" charset="-122"/>
                  <a:sym typeface="+mn-ea"/>
                </a:rPr>
                <a:t>PPT&amp;Content</a:t>
              </a:r>
              <a:r>
                <a:rPr lang="zh-CN" altLang="en-US" sz="2000" b="1" dirty="0">
                  <a:solidFill>
                    <a:srgbClr val="002060"/>
                  </a:solidFill>
                  <a:latin typeface="Times New Roman" panose="02020603050405020304" pitchFamily="18" charset="0"/>
                  <a:ea typeface="微软雅黑" panose="020B0503020204020204" pitchFamily="34" charset="-122"/>
                  <a:sym typeface="+mn-ea"/>
                </a:rPr>
                <a:t>）</a:t>
              </a:r>
            </a:p>
          </p:txBody>
        </p:sp>
      </p:grpSp>
      <p:sp>
        <p:nvSpPr>
          <p:cNvPr id="21" name="矩形 20"/>
          <p:cNvSpPr/>
          <p:nvPr/>
        </p:nvSpPr>
        <p:spPr>
          <a:xfrm>
            <a:off x="1763395" y="2997200"/>
            <a:ext cx="5608320" cy="521970"/>
          </a:xfrm>
          <a:prstGeom prst="rect">
            <a:avLst/>
          </a:prstGeom>
        </p:spPr>
        <p:txBody>
          <a:bodyPr wrap="square">
            <a:spAutoFit/>
          </a:bodyPr>
          <a:lstStyle/>
          <a:p>
            <a:pPr marL="0" marR="143510" indent="270510" algn="ctr" defTabSz="914400" eaLnBrk="1" latinLnBrk="0" hangingPunct="1">
              <a:lnSpc>
                <a:spcPct val="100000"/>
              </a:lnSpc>
              <a:spcAft>
                <a:spcPts val="0"/>
              </a:spcAft>
            </a:pPr>
            <a:r>
              <a:rPr lang="en-US" sz="2800" b="1" dirty="0">
                <a:solidFill>
                  <a:srgbClr val="002060"/>
                </a:solidFill>
                <a:latin typeface="Times New Roman" panose="02020603050405020304" pitchFamily="18" charset="0"/>
                <a:ea typeface="微软雅黑" panose="020B0503020204020204" pitchFamily="34" charset="-122"/>
              </a:rPr>
              <a:t>group 7     </a:t>
            </a:r>
          </a:p>
        </p:txBody>
      </p:sp>
      <p:sp>
        <p:nvSpPr>
          <p:cNvPr id="22" name="文本框 21"/>
          <p:cNvSpPr txBox="1"/>
          <p:nvPr/>
        </p:nvSpPr>
        <p:spPr>
          <a:xfrm>
            <a:off x="5638165" y="5805170"/>
            <a:ext cx="2328545" cy="398780"/>
          </a:xfrm>
          <a:prstGeom prst="rect">
            <a:avLst/>
          </a:prstGeom>
          <a:noFill/>
        </p:spPr>
        <p:txBody>
          <a:bodyPr wrap="square" rtlCol="0" anchor="t">
            <a:spAutoFit/>
          </a:bodyPr>
          <a:lstStyle/>
          <a:p>
            <a:pPr marL="0" marR="143510" indent="270510" algn="l" defTabSz="914400" eaLnBrk="1" latinLnBrk="0" hangingPunct="1">
              <a:lnSpc>
                <a:spcPct val="100000"/>
              </a:lnSpc>
              <a:spcAft>
                <a:spcPts val="0"/>
              </a:spcAft>
            </a:pPr>
            <a:r>
              <a:rPr lang="en-US" sz="2000" b="1" dirty="0">
                <a:solidFill>
                  <a:srgbClr val="002060"/>
                </a:solidFill>
                <a:latin typeface="Times New Roman" panose="02020603050405020304" pitchFamily="18" charset="0"/>
                <a:ea typeface="微软雅黑" panose="020B0503020204020204" pitchFamily="34" charset="-122"/>
                <a:sym typeface="+mn-ea"/>
              </a:rPr>
              <a:t>Date:24.10.17</a:t>
            </a:r>
            <a:endParaRPr lang="en-US" altLang="en-US" sz="2000" b="1" dirty="0">
              <a:solidFill>
                <a:srgbClr val="002060"/>
              </a:solidFill>
              <a:latin typeface="Times New Roman" panose="02020603050405020304" pitchFamily="18" charset="0"/>
              <a:ea typeface="微软雅黑" panose="020B0503020204020204" pitchFamily="34" charset="-122"/>
              <a:sym typeface="+mn-ea"/>
            </a:endParaRPr>
          </a:p>
        </p:txBody>
      </p:sp>
    </p:spTree>
  </p:cSld>
  <p:clrMapOvr>
    <a:masterClrMapping/>
  </p:clrMapOvr>
  <p:transition spd="slow" advTm="1006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2828372" y="119992"/>
            <a:ext cx="2803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Self-awareness</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333375" y="1268730"/>
            <a:ext cx="4411980" cy="46037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Importance of self-awareness </a:t>
            </a:r>
            <a:endParaRPr lang="zh-CN" altLang="en-US" sz="2400" b="1" dirty="0">
              <a:solidFill>
                <a:srgbClr val="1C49C6"/>
              </a:solidFill>
              <a:latin typeface="Times New Roman" panose="02020703060505090304" pitchFamily="18" charset="0"/>
              <a:ea typeface="等线" panose="02010600030101010101" charset="-122"/>
              <a:cs typeface="Times New Roman" panose="02020703060505090304" pitchFamily="18" charset="0"/>
            </a:endParaRPr>
          </a:p>
        </p:txBody>
      </p:sp>
      <p:grpSp>
        <p:nvGrpSpPr>
          <p:cNvPr id="131" name="组合 130"/>
          <p:cNvGrpSpPr/>
          <p:nvPr/>
        </p:nvGrpSpPr>
        <p:grpSpPr>
          <a:xfrm>
            <a:off x="3851919" y="2060848"/>
            <a:ext cx="5183795" cy="4106336"/>
            <a:chOff x="369982" y="1679436"/>
            <a:chExt cx="2307018" cy="3044259"/>
          </a:xfrm>
        </p:grpSpPr>
        <p:sp>
          <p:nvSpPr>
            <p:cNvPr id="132"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133" name="组合 132"/>
            <p:cNvGrpSpPr/>
            <p:nvPr/>
          </p:nvGrpSpPr>
          <p:grpSpPr>
            <a:xfrm>
              <a:off x="438475" y="2052061"/>
              <a:ext cx="2199708" cy="2081705"/>
              <a:chOff x="1072161" y="1989622"/>
              <a:chExt cx="2199708" cy="2081705"/>
            </a:xfrm>
          </p:grpSpPr>
          <p:sp>
            <p:nvSpPr>
              <p:cNvPr id="134" name="矩形: 圆角 14"/>
              <p:cNvSpPr/>
              <p:nvPr/>
            </p:nvSpPr>
            <p:spPr bwMode="auto">
              <a:xfrm>
                <a:off x="1072161" y="1989622"/>
                <a:ext cx="2170032" cy="784762"/>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en-GB"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P</a:t>
                </a: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romote you to start positive </a:t>
                </a:r>
                <a:endParaRPr lang="en-US" altLang="zh-CN" b="1" kern="0" dirty="0">
                  <a:solidFill>
                    <a:schemeClr val="tx1"/>
                  </a:solidFill>
                  <a:ea typeface="微软雅黑" panose="020B0503020204020204" pitchFamily="34" charset="-122"/>
                  <a:cs typeface="Arial" panose="020B0604020202090204" pitchFamily="34" charset="0"/>
                </a:endParaRPr>
              </a:p>
              <a:p>
                <a:pPr algn="ctr" defTabSz="457200" eaLnBrk="0" fontAlgn="auto" hangingPunct="0">
                  <a:spcBef>
                    <a:spcPts val="0"/>
                  </a:spcBef>
                  <a:spcAft>
                    <a:spcPts val="0"/>
                  </a:spcAft>
                  <a:buClrTx/>
                  <a:buSzTx/>
                  <a:defRPr/>
                </a:pP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behavioral changes</a:t>
                </a:r>
              </a:p>
            </p:txBody>
          </p:sp>
          <p:sp>
            <p:nvSpPr>
              <p:cNvPr id="137" name="矩形: 圆角 14"/>
              <p:cNvSpPr/>
              <p:nvPr/>
            </p:nvSpPr>
            <p:spPr bwMode="auto">
              <a:xfrm>
                <a:off x="1101838" y="3377340"/>
                <a:ext cx="2170031" cy="693987"/>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endPar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Promote you to maintain positive behavioral changes</a:t>
                </a:r>
              </a:p>
              <a:p>
                <a:pPr algn="ctr" defTabSz="457200" eaLnBrk="0" fontAlgn="auto" hangingPunct="0">
                  <a:spcBef>
                    <a:spcPts val="0"/>
                  </a:spcBef>
                  <a:spcAft>
                    <a:spcPts val="0"/>
                  </a:spcAft>
                  <a:buClrTx/>
                  <a:buSzTx/>
                  <a:defRPr/>
                </a:pP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sp>
        <p:nvSpPr>
          <p:cNvPr id="3" name="右箭头 45"/>
          <p:cNvSpPr/>
          <p:nvPr/>
        </p:nvSpPr>
        <p:spPr bwMode="auto">
          <a:xfrm rot="5400000">
            <a:off x="6132957" y="3841903"/>
            <a:ext cx="755083" cy="400376"/>
          </a:xfrm>
          <a:prstGeom prst="rightArrow">
            <a:avLst>
              <a:gd name="adj1" fmla="val 37151"/>
              <a:gd name="adj2" fmla="val 73088"/>
            </a:avLst>
          </a:prstGeom>
          <a:solidFill>
            <a:srgbClr val="5A6D4D"/>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703060505090304" pitchFamily="18" charset="0"/>
              <a:buNone/>
            </a:pPr>
            <a:endParaRPr kumimoji="0" lang="zh-CN" altLang="en-US" sz="1800" b="0" i="0" u="none" strike="noStrike" cap="none" normalizeH="0" baseline="0" dirty="0">
              <a:ln>
                <a:noFill/>
              </a:ln>
              <a:solidFill>
                <a:schemeClr val="bg1"/>
              </a:solidFill>
              <a:effectLst/>
              <a:latin typeface="Arial" panose="020B0604020202090204" pitchFamily="34" charset="0"/>
              <a:ea typeface="宋体" panose="02010600030101010101" pitchFamily="2"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79" y="2842807"/>
            <a:ext cx="2953900" cy="2398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2828372" y="119992"/>
            <a:ext cx="2803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Self-awareness</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333250" y="1019325"/>
            <a:ext cx="4958830"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Tricks for self-awareness </a:t>
            </a:r>
          </a:p>
        </p:txBody>
      </p:sp>
      <p:grpSp>
        <p:nvGrpSpPr>
          <p:cNvPr id="4" name="组合 3"/>
          <p:cNvGrpSpPr/>
          <p:nvPr/>
        </p:nvGrpSpPr>
        <p:grpSpPr>
          <a:xfrm>
            <a:off x="344045" y="1899648"/>
            <a:ext cx="5480770" cy="4106336"/>
            <a:chOff x="369982" y="1679436"/>
            <a:chExt cx="2307018" cy="3044259"/>
          </a:xfrm>
        </p:grpSpPr>
        <p:sp>
          <p:nvSpPr>
            <p:cNvPr id="5"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6" name="组合 5"/>
            <p:cNvGrpSpPr/>
            <p:nvPr/>
          </p:nvGrpSpPr>
          <p:grpSpPr>
            <a:xfrm>
              <a:off x="555333" y="1958815"/>
              <a:ext cx="1874459" cy="2332480"/>
              <a:chOff x="1189019" y="1896376"/>
              <a:chExt cx="1874459" cy="2332480"/>
            </a:xfrm>
          </p:grpSpPr>
          <p:sp>
            <p:nvSpPr>
              <p:cNvPr id="7" name="矩形: 圆角 14"/>
              <p:cNvSpPr/>
              <p:nvPr/>
            </p:nvSpPr>
            <p:spPr bwMode="auto">
              <a:xfrm>
                <a:off x="1189020" y="1896376"/>
                <a:ext cx="1874458" cy="572356"/>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Use reminders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8" name="矩形: 圆角 14"/>
              <p:cNvSpPr/>
              <p:nvPr/>
            </p:nvSpPr>
            <p:spPr bwMode="auto">
              <a:xfrm>
                <a:off x="1189019" y="2750781"/>
                <a:ext cx="1874458" cy="572356"/>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Write logs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0" name="矩形: 圆角 14"/>
              <p:cNvSpPr/>
              <p:nvPr/>
            </p:nvSpPr>
            <p:spPr bwMode="auto">
              <a:xfrm>
                <a:off x="1189019" y="3656500"/>
                <a:ext cx="1874456" cy="572356"/>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Cooperate with a friend</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pic>
        <p:nvPicPr>
          <p:cNvPr id="3" name="https://photo-static-api.fotomore.com/creative/vcg/400/new/VCG211252148070.jpg?uid=386&amp;timestamp=1728818762&amp;sign=05d578df598ea7db610c9361c7da1902" descr="商务青年男子使用笔记本电脑在公司会议室讨论工作握手庆祝达成共识"/>
          <p:cNvPicPr>
            <a:picLocks noChangeAspect="1"/>
          </p:cNvPicPr>
          <p:nvPr/>
        </p:nvPicPr>
        <p:blipFill>
          <a:blip r:embed="rId3"/>
          <a:stretch>
            <a:fillRect/>
          </a:stretch>
        </p:blipFill>
        <p:spPr>
          <a:xfrm>
            <a:off x="6012180" y="3898900"/>
            <a:ext cx="3005455" cy="2002790"/>
          </a:xfrm>
          <a:prstGeom prst="rect">
            <a:avLst/>
          </a:prstGeom>
        </p:spPr>
      </p:pic>
      <p:pic>
        <p:nvPicPr>
          <p:cNvPr id="9" name="https://photo-static-api.fotomore.com/creative/vcg/veer/400/new/VCG41N815186218.jpg?uid=386&amp;timestamp=1728818845&amp;sign=31edf664d3bab75181728b90e5c618c3" descr="头脑风暴的概念。"/>
          <p:cNvPicPr>
            <a:picLocks noChangeAspect="1"/>
          </p:cNvPicPr>
          <p:nvPr/>
        </p:nvPicPr>
        <p:blipFill>
          <a:blip r:embed="rId4"/>
          <a:stretch>
            <a:fillRect/>
          </a:stretch>
        </p:blipFill>
        <p:spPr>
          <a:xfrm>
            <a:off x="6083935" y="1700530"/>
            <a:ext cx="2798445" cy="18649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2828372" y="119992"/>
            <a:ext cx="2803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Self-awareness</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323215" y="1124585"/>
            <a:ext cx="5103495" cy="46037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Common behavioral challenges  </a:t>
            </a:r>
            <a:endParaRPr lang="zh-CN" altLang="en-US" sz="2400" b="1" dirty="0">
              <a:solidFill>
                <a:srgbClr val="1C49C6"/>
              </a:solidFill>
              <a:latin typeface="Times New Roman" panose="02020703060505090304" pitchFamily="18" charset="0"/>
              <a:ea typeface="等线" panose="02010600030101010101" charset="-122"/>
              <a:cs typeface="Times New Roman" panose="02020703060505090304" pitchFamily="18" charset="0"/>
            </a:endParaRPr>
          </a:p>
        </p:txBody>
      </p:sp>
      <p:grpSp>
        <p:nvGrpSpPr>
          <p:cNvPr id="131" name="组合 130"/>
          <p:cNvGrpSpPr/>
          <p:nvPr/>
        </p:nvGrpSpPr>
        <p:grpSpPr>
          <a:xfrm>
            <a:off x="224921" y="1988840"/>
            <a:ext cx="3968600" cy="4106336"/>
            <a:chOff x="369982" y="1679436"/>
            <a:chExt cx="2307018" cy="3044259"/>
          </a:xfrm>
        </p:grpSpPr>
        <p:sp>
          <p:nvSpPr>
            <p:cNvPr id="132"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133" name="组合 132"/>
            <p:cNvGrpSpPr/>
            <p:nvPr/>
          </p:nvGrpSpPr>
          <p:grpSpPr>
            <a:xfrm>
              <a:off x="432956" y="2056115"/>
              <a:ext cx="2175550" cy="2229984"/>
              <a:chOff x="1066642" y="1993676"/>
              <a:chExt cx="2175550" cy="2229984"/>
            </a:xfrm>
          </p:grpSpPr>
          <p:sp>
            <p:nvSpPr>
              <p:cNvPr id="134" name="矩形: 圆角 14"/>
              <p:cNvSpPr/>
              <p:nvPr/>
            </p:nvSpPr>
            <p:spPr bwMode="auto">
              <a:xfrm>
                <a:off x="1066642" y="1993676"/>
                <a:ext cx="2170032" cy="544070"/>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en-GB"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A</a:t>
                </a: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voidance </a:t>
                </a:r>
                <a:endParaRPr lang="en-US" altLang="zh-CN" b="1" kern="0" dirty="0">
                  <a:solidFill>
                    <a:schemeClr val="tx1"/>
                  </a:solidFill>
                  <a:ea typeface="微软雅黑" panose="020B0503020204020204" pitchFamily="34" charset="-122"/>
                  <a:cs typeface="Arial" panose="020B0604020202090204" pitchFamily="34" charset="0"/>
                </a:endParaRPr>
              </a:p>
            </p:txBody>
          </p:sp>
          <p:sp>
            <p:nvSpPr>
              <p:cNvPr id="137" name="矩形: 圆角 14"/>
              <p:cNvSpPr/>
              <p:nvPr/>
            </p:nvSpPr>
            <p:spPr bwMode="auto">
              <a:xfrm>
                <a:off x="1072161" y="3679590"/>
                <a:ext cx="2170031" cy="544070"/>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Writer’s block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sp>
        <p:nvSpPr>
          <p:cNvPr id="9" name="矩形: 圆角 14"/>
          <p:cNvSpPr/>
          <p:nvPr/>
        </p:nvSpPr>
        <p:spPr bwMode="auto">
          <a:xfrm>
            <a:off x="331623" y="3529049"/>
            <a:ext cx="3732951" cy="733884"/>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 Distraction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nvGrpSpPr>
          <p:cNvPr id="10" name="组合 9"/>
          <p:cNvGrpSpPr/>
          <p:nvPr/>
        </p:nvGrpSpPr>
        <p:grpSpPr>
          <a:xfrm>
            <a:off x="4427984" y="1988840"/>
            <a:ext cx="3968600" cy="4106336"/>
            <a:chOff x="369982" y="1679436"/>
            <a:chExt cx="2307018" cy="3044259"/>
          </a:xfrm>
        </p:grpSpPr>
        <p:sp>
          <p:nvSpPr>
            <p:cNvPr id="11"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12" name="组合 11"/>
            <p:cNvGrpSpPr/>
            <p:nvPr/>
          </p:nvGrpSpPr>
          <p:grpSpPr>
            <a:xfrm>
              <a:off x="438475" y="2056115"/>
              <a:ext cx="2170032" cy="1310797"/>
              <a:chOff x="1072161" y="1993676"/>
              <a:chExt cx="2170032" cy="1310797"/>
            </a:xfrm>
          </p:grpSpPr>
          <p:sp>
            <p:nvSpPr>
              <p:cNvPr id="13" name="矩形: 圆角 14"/>
              <p:cNvSpPr/>
              <p:nvPr/>
            </p:nvSpPr>
            <p:spPr bwMode="auto">
              <a:xfrm>
                <a:off x="1072161" y="1993676"/>
                <a:ext cx="2170032" cy="544070"/>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en-GB"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P</a:t>
                </a: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erfectionism </a:t>
                </a:r>
                <a:endParaRPr lang="en-US" altLang="zh-CN" b="1" kern="0" dirty="0">
                  <a:solidFill>
                    <a:schemeClr val="tx1"/>
                  </a:solidFill>
                  <a:ea typeface="微软雅黑" panose="020B0503020204020204" pitchFamily="34" charset="-122"/>
                  <a:cs typeface="Arial" panose="020B0604020202090204" pitchFamily="34" charset="0"/>
                </a:endParaRPr>
              </a:p>
            </p:txBody>
          </p:sp>
          <p:sp>
            <p:nvSpPr>
              <p:cNvPr id="14" name="矩形: 圆角 14"/>
              <p:cNvSpPr/>
              <p:nvPr/>
            </p:nvSpPr>
            <p:spPr bwMode="auto">
              <a:xfrm>
                <a:off x="1072161" y="2760403"/>
                <a:ext cx="2170031" cy="544070"/>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Fear of criticism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sp>
        <p:nvSpPr>
          <p:cNvPr id="15" name="矩形: 圆角 14"/>
          <p:cNvSpPr/>
          <p:nvPr/>
        </p:nvSpPr>
        <p:spPr bwMode="auto">
          <a:xfrm>
            <a:off x="4572000" y="4770452"/>
            <a:ext cx="3732951" cy="733884"/>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en-GB"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R</a:t>
            </a: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eluctance to revise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7"/>
          <p:cNvSpPr>
            <a:spLocks noChangeArrowheads="1"/>
          </p:cNvSpPr>
          <p:nvPr/>
        </p:nvSpPr>
        <p:spPr bwMode="auto">
          <a:xfrm>
            <a:off x="3624700" y="44624"/>
            <a:ext cx="19287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buFontTx/>
              <a:buNone/>
            </a:pPr>
            <a:r>
              <a:rPr lang="en-US" altLang="zh-CN" sz="3600" b="1" dirty="0">
                <a:latin typeface="Arial" panose="020B0604020202090204" pitchFamily="34" charset="0"/>
                <a:ea typeface="微软雅黑" panose="020B0503020204020204" pitchFamily="34" charset="-122"/>
              </a:rPr>
              <a:t>Content</a:t>
            </a:r>
          </a:p>
        </p:txBody>
      </p:sp>
      <p:sp>
        <p:nvSpPr>
          <p:cNvPr id="4" name="矩形 3"/>
          <p:cNvSpPr/>
          <p:nvPr/>
        </p:nvSpPr>
        <p:spPr>
          <a:xfrm flipH="1">
            <a:off x="2357311" y="1368313"/>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5" name="圆角矩形 4"/>
          <p:cNvSpPr/>
          <p:nvPr/>
        </p:nvSpPr>
        <p:spPr>
          <a:xfrm rot="10800000" flipV="1">
            <a:off x="1523923" y="1369861"/>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657179" y="1435966"/>
            <a:ext cx="4608512" cy="1077216"/>
          </a:xfrm>
          <a:prstGeom prst="rect">
            <a:avLst/>
          </a:prstGeom>
          <a:noFill/>
          <a:effectLst/>
        </p:spPr>
        <p:txBody>
          <a:bodyPr wrap="square" lIns="91438" tIns="45719" rIns="91438" bIns="45719" rtlCol="0">
            <a:spAutoFit/>
          </a:bodyPr>
          <a:lstStyle/>
          <a:p>
            <a:pPr algn="ctr"/>
            <a:r>
              <a:rPr lang="en-US" altLang="zh-CN" sz="3200" b="1" spc="600" dirty="0">
                <a:solidFill>
                  <a:schemeClr val="tx1"/>
                </a:solidFill>
                <a:latin typeface="微软雅黑" panose="020B0503020204020204" pitchFamily="34" charset="-122"/>
                <a:ea typeface="微软雅黑" panose="020B0503020204020204" pitchFamily="34" charset="-122"/>
              </a:rPr>
              <a:t>Introduction</a:t>
            </a:r>
          </a:p>
          <a:p>
            <a:pPr algn="ctr"/>
            <a:endParaRPr lang="zh-CN" altLang="en-US" sz="3200" b="1" spc="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flipH="1">
            <a:off x="2357311" y="2776574"/>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5" name="圆角矩形 14"/>
          <p:cNvSpPr/>
          <p:nvPr/>
        </p:nvSpPr>
        <p:spPr>
          <a:xfrm rot="10800000" flipV="1">
            <a:off x="1523923" y="2778122"/>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771800" y="2844227"/>
            <a:ext cx="4608512" cy="584773"/>
          </a:xfrm>
          <a:prstGeom prst="rect">
            <a:avLst/>
          </a:prstGeom>
          <a:noFill/>
          <a:effectLst/>
        </p:spPr>
        <p:txBody>
          <a:bodyPr wrap="square" lIns="91438" tIns="45719" rIns="91438" bIns="45719" rtlCol="0">
            <a:spAutoFit/>
          </a:bodyPr>
          <a:lstStyle/>
          <a:p>
            <a:pPr algn="ctr"/>
            <a:r>
              <a:rPr lang="en-US" altLang="zh-CN" sz="3200" b="1" spc="600" dirty="0">
                <a:solidFill>
                  <a:schemeClr val="tx1"/>
                </a:solidFill>
                <a:latin typeface="微软雅黑" panose="020B0503020204020204" pitchFamily="34" charset="-122"/>
                <a:ea typeface="微软雅黑" panose="020B0503020204020204" pitchFamily="34" charset="-122"/>
              </a:rPr>
              <a:t>Reading</a:t>
            </a:r>
          </a:p>
        </p:txBody>
      </p:sp>
      <p:sp>
        <p:nvSpPr>
          <p:cNvPr id="17" name="矩形 16"/>
          <p:cNvSpPr/>
          <p:nvPr/>
        </p:nvSpPr>
        <p:spPr>
          <a:xfrm flipH="1">
            <a:off x="2370570" y="42128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8" name="圆角矩形 17"/>
          <p:cNvSpPr/>
          <p:nvPr/>
        </p:nvSpPr>
        <p:spPr>
          <a:xfrm rot="10800000" flipV="1">
            <a:off x="1537182" y="42144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88625" y="4319452"/>
            <a:ext cx="5395369" cy="584773"/>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t>Self-awareness</a:t>
            </a:r>
            <a:endParaRPr lang="en-US" altLang="zh-CN" sz="2800" dirty="0"/>
          </a:p>
        </p:txBody>
      </p:sp>
      <p:grpSp>
        <p:nvGrpSpPr>
          <p:cNvPr id="2" name="组合 1"/>
          <p:cNvGrpSpPr/>
          <p:nvPr/>
        </p:nvGrpSpPr>
        <p:grpSpPr>
          <a:xfrm>
            <a:off x="1534551" y="5488139"/>
            <a:ext cx="6228758" cy="1012509"/>
            <a:chOff x="1689582" y="4365278"/>
            <a:chExt cx="6228758" cy="1012509"/>
          </a:xfrm>
        </p:grpSpPr>
        <p:sp>
          <p:nvSpPr>
            <p:cNvPr id="24" name="矩形 23"/>
            <p:cNvSpPr/>
            <p:nvPr/>
          </p:nvSpPr>
          <p:spPr>
            <a:xfrm flipH="1">
              <a:off x="2522970" y="43652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25" name="圆角矩形 17"/>
            <p:cNvSpPr/>
            <p:nvPr/>
          </p:nvSpPr>
          <p:spPr>
            <a:xfrm rot="10800000" flipV="1">
              <a:off x="1689582" y="43668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941759" y="4485237"/>
              <a:ext cx="4608512" cy="892550"/>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solidFill>
                    <a:srgbClr val="FF0000"/>
                  </a:solidFill>
                </a:rPr>
                <a:t>Conclusion</a:t>
              </a:r>
              <a:endParaRPr lang="en-US" altLang="zh-CN" sz="2000" dirty="0">
                <a:solidFill>
                  <a:srgbClr val="FF0000"/>
                </a:solidFill>
              </a:endParaRPr>
            </a:p>
            <a:p>
              <a:endParaRPr lang="en-US" altLang="zh-CN" sz="20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159396" y="119992"/>
            <a:ext cx="2141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Conclusion</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14" name="文本框 13"/>
          <p:cNvSpPr txBox="1"/>
          <p:nvPr/>
        </p:nvSpPr>
        <p:spPr>
          <a:xfrm>
            <a:off x="179512" y="1844365"/>
            <a:ext cx="8984538" cy="1421992"/>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703060505090304" pitchFamily="18" charset="0"/>
                <a:cs typeface="Times New Roman" panose="02020703060505090304" pitchFamily="18" charset="0"/>
              </a:rPr>
              <a:t>Connection between writing and reading;</a:t>
            </a:r>
          </a:p>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703060505090304" pitchFamily="18" charset="0"/>
                <a:cs typeface="Times New Roman" panose="02020703060505090304" pitchFamily="18" charset="0"/>
              </a:rPr>
              <a:t>Reading with an eye to writing;</a:t>
            </a:r>
          </a:p>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703060505090304" pitchFamily="18" charset="0"/>
                <a:cs typeface="Times New Roman" panose="02020703060505090304" pitchFamily="18" charset="0"/>
              </a:rPr>
              <a:t>Avoiding plagiarism.</a:t>
            </a:r>
          </a:p>
        </p:txBody>
      </p:sp>
      <p:sp>
        <p:nvSpPr>
          <p:cNvPr id="15" name="矩形 14"/>
          <p:cNvSpPr/>
          <p:nvPr/>
        </p:nvSpPr>
        <p:spPr>
          <a:xfrm>
            <a:off x="179512" y="1268626"/>
            <a:ext cx="5684973"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Reading</a:t>
            </a:r>
          </a:p>
        </p:txBody>
      </p:sp>
      <p:sp>
        <p:nvSpPr>
          <p:cNvPr id="16" name="矩形 15"/>
          <p:cNvSpPr/>
          <p:nvPr/>
        </p:nvSpPr>
        <p:spPr>
          <a:xfrm>
            <a:off x="159192" y="3572896"/>
            <a:ext cx="5684973"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Self-awareness</a:t>
            </a:r>
          </a:p>
        </p:txBody>
      </p:sp>
      <p:sp>
        <p:nvSpPr>
          <p:cNvPr id="17" name="文本框 16"/>
          <p:cNvSpPr txBox="1"/>
          <p:nvPr/>
        </p:nvSpPr>
        <p:spPr>
          <a:xfrm>
            <a:off x="159485" y="4163850"/>
            <a:ext cx="8984538" cy="1421992"/>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703060505090304" pitchFamily="18" charset="0"/>
                <a:cs typeface="Times New Roman" panose="02020703060505090304" pitchFamily="18" charset="0"/>
              </a:rPr>
              <a:t>Importance of self-awareness;</a:t>
            </a:r>
          </a:p>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703060505090304" pitchFamily="18" charset="0"/>
                <a:cs typeface="Times New Roman" panose="02020703060505090304" pitchFamily="18" charset="0"/>
              </a:rPr>
              <a:t>Tricks for self-awareness; </a:t>
            </a:r>
          </a:p>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703060505090304" pitchFamily="18" charset="0"/>
                <a:cs typeface="Times New Roman" panose="02020703060505090304" pitchFamily="18" charset="0"/>
              </a:rPr>
              <a:t>Common behavioral challenges.</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1329" y="3771708"/>
            <a:ext cx="3268704" cy="21817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AutoShape 2"/>
          <p:cNvSpPr>
            <a:spLocks noChangeArrowheads="1"/>
          </p:cNvSpPr>
          <p:nvPr/>
        </p:nvSpPr>
        <p:spPr bwMode="auto">
          <a:xfrm rot="1581871">
            <a:off x="5795963" y="476250"/>
            <a:ext cx="2339975" cy="6381750"/>
          </a:xfrm>
          <a:prstGeom prst="triangle">
            <a:avLst>
              <a:gd name="adj" fmla="val 40153"/>
            </a:avLst>
          </a:prstGeom>
          <a:gradFill rotWithShape="1">
            <a:gsLst>
              <a:gs pos="0">
                <a:srgbClr val="5DAEFF">
                  <a:alpha val="50000"/>
                </a:srgbClr>
              </a:gs>
              <a:gs pos="100000">
                <a:schemeClr val="bg1"/>
              </a:gs>
            </a:gsLst>
            <a:lin ang="5400000" scaled="1"/>
          </a:gradFill>
          <a:ln w="9525" algn="ctr">
            <a:noFill/>
            <a:miter lim="800000"/>
          </a:ln>
          <a:effectLst/>
        </p:spPr>
        <p:txBody>
          <a:bodyPr wrap="none" anchor="ctr"/>
          <a:lstStyle/>
          <a:p>
            <a:pPr eaLnBrk="1" hangingPunct="1">
              <a:defRPr/>
            </a:pPr>
            <a:endParaRPr lang="zh-CN" altLang="en-US" sz="2000">
              <a:effectLst>
                <a:outerShdw blurRad="38100" dist="38100" dir="2700000" algn="tl">
                  <a:srgbClr val="000000">
                    <a:alpha val="43137"/>
                  </a:srgbClr>
                </a:outerShdw>
              </a:effectLst>
            </a:endParaRPr>
          </a:p>
        </p:txBody>
      </p:sp>
      <p:pic>
        <p:nvPicPr>
          <p:cNvPr id="26627" name="Picture 3" descr="Database Earth.gif                                             00000242STAAC #1                       B0D01979:"/>
          <p:cNvPicPr>
            <a:picLocks noChangeAspect="1" noChangeArrowheads="1"/>
          </p:cNvPicPr>
          <p:nvPr/>
        </p:nvPicPr>
        <p:blipFill>
          <a:blip r:embed="rId3" r:link="rId4">
            <a:lum bright="-38000" contrast="-42000"/>
            <a:extLst>
              <a:ext uri="{28A0092B-C50C-407E-A947-70E740481C1C}">
                <a14:useLocalDpi xmlns:a14="http://schemas.microsoft.com/office/drawing/2010/main" val="0"/>
              </a:ext>
            </a:extLst>
          </a:blip>
          <a:srcRect b="33853"/>
          <a:stretch>
            <a:fillRect/>
          </a:stretch>
        </p:blipFill>
        <p:spPr bwMode="invGray">
          <a:xfrm>
            <a:off x="0" y="5478463"/>
            <a:ext cx="9178925" cy="1406525"/>
          </a:xfrm>
          <a:prstGeom prst="rect">
            <a:avLst/>
          </a:prstGeom>
          <a:noFill/>
          <a:ln>
            <a:noFill/>
          </a:ln>
          <a:effectLst>
            <a:outerShdw dist="52363" dir="17042175" algn="ctr" rotWithShape="0">
              <a:srgbClr val="00135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haiyang1"/>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r="4713"/>
          <a:stretch>
            <a:fillRect/>
          </a:stretch>
        </p:blipFill>
        <p:spPr bwMode="auto">
          <a:xfrm rot="1893274">
            <a:off x="7235825" y="74613"/>
            <a:ext cx="18002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4"/>
          <p:cNvSpPr txBox="1">
            <a:spLocks noChangeArrowheads="1"/>
          </p:cNvSpPr>
          <p:nvPr/>
        </p:nvSpPr>
        <p:spPr bwMode="auto">
          <a:xfrm>
            <a:off x="196974" y="2852936"/>
            <a:ext cx="87849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9pPr>
          </a:lstStyle>
          <a:p>
            <a:pPr algn="ctr"/>
            <a:r>
              <a:rPr lang="en-US" altLang="zh-CN" sz="4000" spc="300" dirty="0">
                <a:solidFill>
                  <a:schemeClr val="accent6">
                    <a:lumMod val="50000"/>
                  </a:schemeClr>
                </a:solidFill>
                <a:latin typeface="Arial" panose="020B0604020202020204"/>
              </a:rPr>
              <a:t>Part 3 Getting Started</a:t>
            </a:r>
          </a:p>
        </p:txBody>
      </p:sp>
    </p:spTree>
    <p:extLst>
      <p:ext uri="{BB962C8B-B14F-4D97-AF65-F5344CB8AC3E}">
        <p14:creationId xmlns:p14="http://schemas.microsoft.com/office/powerpoint/2010/main" val="2939568642"/>
      </p:ext>
    </p:extLst>
  </p:cSld>
  <p:clrMapOvr>
    <a:masterClrMapping/>
  </p:clrMapOvr>
  <p:transition spd="slow" advTm="1006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0" y="119992"/>
            <a:ext cx="91439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p:cNvSpPr/>
          <p:nvPr/>
        </p:nvSpPr>
        <p:spPr>
          <a:xfrm>
            <a:off x="2695061" y="4584452"/>
            <a:ext cx="3820892" cy="960328"/>
          </a:xfrm>
          <a:prstGeom prst="rect">
            <a:avLst/>
          </a:prstGeom>
        </p:spPr>
        <p:txBody>
          <a:bodyPr wrap="square">
            <a:spAutoFit/>
          </a:bodyPr>
          <a:lstStyle/>
          <a:p>
            <a:pPr algn="ctr">
              <a:lnSpc>
                <a:spcPct val="150000"/>
              </a:lnSpc>
            </a:pPr>
            <a:r>
              <a:rPr lang="en-US" altLang="zh-CN" sz="2000" b="1" dirty="0">
                <a:solidFill>
                  <a:srgbClr val="1C49C6"/>
                </a:solidFill>
                <a:latin typeface="Times New Roman" panose="02020603050405020304" pitchFamily="18" charset="0"/>
                <a:ea typeface="等线" panose="02010600030101010101" charset="-122"/>
                <a:cs typeface="Times New Roman" panose="02020603050405020304" pitchFamily="18" charset="0"/>
              </a:rPr>
              <a:t>Unintentional </a:t>
            </a:r>
            <a:r>
              <a:rPr lang="en-US" altLang="zh-CN" sz="2000" b="1" dirty="0">
                <a:solidFill>
                  <a:schemeClr val="tx1"/>
                </a:solidFill>
                <a:latin typeface="Times New Roman" panose="02020603050405020304" pitchFamily="18" charset="0"/>
                <a:ea typeface="等线" panose="02010600030101010101" charset="-122"/>
                <a:cs typeface="Times New Roman" panose="02020603050405020304" pitchFamily="18" charset="0"/>
              </a:rPr>
              <a:t>Non-starting</a:t>
            </a:r>
          </a:p>
          <a:p>
            <a:pPr algn="ctr">
              <a:lnSpc>
                <a:spcPct val="150000"/>
              </a:lnSpc>
            </a:pPr>
            <a:r>
              <a:rPr lang="en-US" altLang="zh-CN" sz="2000" b="1" dirty="0">
                <a:solidFill>
                  <a:srgbClr val="1C49C6"/>
                </a:solidFill>
                <a:latin typeface="Times New Roman" panose="02020603050405020304" pitchFamily="18" charset="0"/>
                <a:ea typeface="等线" panose="02010600030101010101" charset="-122"/>
                <a:cs typeface="Times New Roman" panose="02020603050405020304" pitchFamily="18" charset="0"/>
              </a:rPr>
              <a:t>Intentional</a:t>
            </a:r>
            <a:r>
              <a:rPr lang="en-US" altLang="zh-CN" sz="2000" b="1" dirty="0">
                <a:solidFill>
                  <a:schemeClr val="tx1"/>
                </a:solidFill>
                <a:latin typeface="Times New Roman" panose="02020603050405020304" pitchFamily="18" charset="0"/>
                <a:ea typeface="等线" panose="02010600030101010101" charset="-122"/>
                <a:cs typeface="Times New Roman" panose="02020603050405020304" pitchFamily="18" charset="0"/>
              </a:rPr>
              <a:t> Non-starting</a:t>
            </a:r>
            <a:endParaRPr lang="zh-CN" altLang="en-US" sz="2000" b="1" dirty="0">
              <a:solidFill>
                <a:schemeClr val="tx1"/>
              </a:solidFill>
              <a:latin typeface="Times New Roman" panose="02020603050405020304" pitchFamily="18" charset="0"/>
              <a:ea typeface="等线" panose="02010600030101010101" charset="-122"/>
              <a:cs typeface="Times New Roman" panose="02020603050405020304" pitchFamily="18" charset="0"/>
            </a:endParaRPr>
          </a:p>
        </p:txBody>
      </p:sp>
      <p:pic>
        <p:nvPicPr>
          <p:cNvPr id="1026" name="Picture 2" descr="约翰·斯坦贝克">
            <a:extLst>
              <a:ext uri="{FF2B5EF4-FFF2-40B4-BE49-F238E27FC236}">
                <a16:creationId xmlns:a16="http://schemas.microsoft.com/office/drawing/2014/main" id="{1478D491-BF3A-4DBE-8941-663AE273DE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821199"/>
            <a:ext cx="1308415" cy="170456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B44C293-0434-4889-8A27-C0200AC9B9D5}"/>
              </a:ext>
            </a:extLst>
          </p:cNvPr>
          <p:cNvSpPr txBox="1"/>
          <p:nvPr/>
        </p:nvSpPr>
        <p:spPr>
          <a:xfrm>
            <a:off x="2430021" y="1823329"/>
            <a:ext cx="6336704" cy="1704569"/>
          </a:xfrm>
          <a:prstGeom prst="rect">
            <a:avLst/>
          </a:prstGeom>
          <a:noFill/>
        </p:spPr>
        <p:txBody>
          <a:bodyPr wrap="square">
            <a:spAutoFit/>
          </a:bodyPr>
          <a:lstStyle/>
          <a:p>
            <a:pPr>
              <a:lnSpc>
                <a:spcPct val="150000"/>
              </a:lnSpc>
            </a:pPr>
            <a:r>
              <a:rPr lang="en-US" altLang="zh-CN" sz="1800" b="1" i="0" u="none" strike="noStrike" baseline="0" dirty="0">
                <a:solidFill>
                  <a:schemeClr val="tx1"/>
                </a:solidFill>
                <a:latin typeface="Times New Roman" panose="02020603050405020304" pitchFamily="18" charset="0"/>
                <a:cs typeface="Times New Roman" panose="02020603050405020304" pitchFamily="18" charset="0"/>
              </a:rPr>
              <a:t>“I suffer . . . from the fear of putting down the first line. It is amazing the terrors, the magics, the prayers, the straightening shyness that assails one” and if he had trouble starting, it can’t be surprising if you or I do (Steinbeck 1969; 13 Feb. 1951, 9).</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圆角矩形 25">
            <a:extLst>
              <a:ext uri="{FF2B5EF4-FFF2-40B4-BE49-F238E27FC236}">
                <a16:creationId xmlns:a16="http://schemas.microsoft.com/office/drawing/2014/main" id="{2B6032C5-8A5E-4044-B22E-894A0C01CA99}"/>
              </a:ext>
            </a:extLst>
          </p:cNvPr>
          <p:cNvSpPr/>
          <p:nvPr/>
        </p:nvSpPr>
        <p:spPr>
          <a:xfrm>
            <a:off x="467544" y="1677184"/>
            <a:ext cx="8299181" cy="2039848"/>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右大括号 4">
            <a:extLst>
              <a:ext uri="{FF2B5EF4-FFF2-40B4-BE49-F238E27FC236}">
                <a16:creationId xmlns:a16="http://schemas.microsoft.com/office/drawing/2014/main" id="{0908D331-0977-4671-BEFE-A89FAE9B2873}"/>
              </a:ext>
            </a:extLst>
          </p:cNvPr>
          <p:cNvSpPr/>
          <p:nvPr/>
        </p:nvSpPr>
        <p:spPr bwMode="auto">
          <a:xfrm>
            <a:off x="6099280" y="4678450"/>
            <a:ext cx="206827" cy="982798"/>
          </a:xfrm>
          <a:prstGeom prst="rightBrace">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18" name="文本框 17">
            <a:extLst>
              <a:ext uri="{FF2B5EF4-FFF2-40B4-BE49-F238E27FC236}">
                <a16:creationId xmlns:a16="http://schemas.microsoft.com/office/drawing/2014/main" id="{4658C2BC-5B46-46E5-B1CD-893462ECC485}"/>
              </a:ext>
            </a:extLst>
          </p:cNvPr>
          <p:cNvSpPr txBox="1"/>
          <p:nvPr/>
        </p:nvSpPr>
        <p:spPr>
          <a:xfrm>
            <a:off x="444214" y="4688935"/>
            <a:ext cx="2498115" cy="873252"/>
          </a:xfrm>
          <a:prstGeom prst="rect">
            <a:avLst/>
          </a:prstGeom>
          <a:noFill/>
        </p:spPr>
        <p:txBody>
          <a:bodyPr wrap="square">
            <a:spAutoFit/>
          </a:bodyPr>
          <a:lstStyle/>
          <a:p>
            <a:pPr algn="ctr">
              <a:lnSpc>
                <a:spcPct val="150000"/>
              </a:lnSpc>
            </a:pPr>
            <a:r>
              <a:rPr lang="en-US" altLang="zh-CN" sz="1800" b="1" dirty="0">
                <a:solidFill>
                  <a:schemeClr val="tx1"/>
                </a:solidFill>
                <a:effectLst/>
                <a:latin typeface="Times New Roman" panose="02020603050405020304" pitchFamily="18" charset="0"/>
                <a:ea typeface="等线" panose="02010600030101010101" pitchFamily="2" charset="-122"/>
              </a:rPr>
              <a:t>End up in same place—</a:t>
            </a:r>
            <a:r>
              <a:rPr lang="en-US" altLang="zh-CN" sz="1800" b="1" dirty="0">
                <a:solidFill>
                  <a:srgbClr val="1C49C6"/>
                </a:solidFill>
                <a:effectLst/>
                <a:latin typeface="Times New Roman" panose="02020603050405020304" pitchFamily="18" charset="0"/>
                <a:ea typeface="等线" panose="02010600030101010101" pitchFamily="2" charset="-122"/>
              </a:rPr>
              <a:t>not having started</a:t>
            </a:r>
            <a:endParaRPr lang="zh-CN" altLang="en-US" b="1" dirty="0">
              <a:solidFill>
                <a:srgbClr val="1C49C6"/>
              </a:solidFill>
            </a:endParaRPr>
          </a:p>
        </p:txBody>
      </p:sp>
      <p:sp>
        <p:nvSpPr>
          <p:cNvPr id="20" name="右大括号 19">
            <a:extLst>
              <a:ext uri="{FF2B5EF4-FFF2-40B4-BE49-F238E27FC236}">
                <a16:creationId xmlns:a16="http://schemas.microsoft.com/office/drawing/2014/main" id="{383755F5-3AA7-4F46-82CC-EA66495C1115}"/>
              </a:ext>
            </a:extLst>
          </p:cNvPr>
          <p:cNvSpPr/>
          <p:nvPr/>
        </p:nvSpPr>
        <p:spPr bwMode="auto">
          <a:xfrm rot="10800000">
            <a:off x="2942330" y="4678450"/>
            <a:ext cx="206827" cy="982798"/>
          </a:xfrm>
          <a:prstGeom prst="rightBrace">
            <a:avLst/>
          </a:prstGeom>
          <a:noFill/>
          <a:ln w="190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21" name="文本框 20">
            <a:extLst>
              <a:ext uri="{FF2B5EF4-FFF2-40B4-BE49-F238E27FC236}">
                <a16:creationId xmlns:a16="http://schemas.microsoft.com/office/drawing/2014/main" id="{487D7FA8-7BE1-48B0-B924-F85C3A00CEE1}"/>
              </a:ext>
            </a:extLst>
          </p:cNvPr>
          <p:cNvSpPr txBox="1"/>
          <p:nvPr/>
        </p:nvSpPr>
        <p:spPr>
          <a:xfrm>
            <a:off x="6502166" y="4846683"/>
            <a:ext cx="2264634" cy="646331"/>
          </a:xfrm>
          <a:prstGeom prst="rect">
            <a:avLst/>
          </a:prstGeom>
          <a:noFill/>
        </p:spPr>
        <p:txBody>
          <a:bodyPr wrap="square">
            <a:spAutoFit/>
          </a:bodyPr>
          <a:lstStyle/>
          <a:p>
            <a:pPr algn="ctr"/>
            <a:r>
              <a:rPr lang="zh-CN" altLang="en-US" b="1" dirty="0">
                <a:solidFill>
                  <a:schemeClr val="tx1"/>
                </a:solidFill>
                <a:latin typeface="Times New Roman" panose="02020603050405020304" pitchFamily="18" charset="0"/>
                <a:cs typeface="Times New Roman" panose="02020603050405020304" pitchFamily="18" charset="0"/>
              </a:rPr>
              <a:t>Distinguish them by </a:t>
            </a:r>
            <a:r>
              <a:rPr lang="en-US" altLang="zh-CN" b="1" dirty="0">
                <a:solidFill>
                  <a:schemeClr val="tx1"/>
                </a:solidFill>
                <a:latin typeface="Times New Roman" panose="02020603050405020304" pitchFamily="18" charset="0"/>
                <a:cs typeface="Times New Roman" panose="02020603050405020304" pitchFamily="18" charset="0"/>
              </a:rPr>
              <a:t>distinct </a:t>
            </a:r>
            <a:r>
              <a:rPr lang="zh-CN" altLang="en-US" b="1" dirty="0">
                <a:solidFill>
                  <a:srgbClr val="1C49C6"/>
                </a:solidFill>
                <a:latin typeface="Times New Roman" panose="02020603050405020304" pitchFamily="18" charset="0"/>
                <a:cs typeface="Times New Roman" panose="02020603050405020304" pitchFamily="18" charset="0"/>
              </a:rPr>
              <a:t>behavior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Unintentional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3" name="组合 2"/>
          <p:cNvGrpSpPr/>
          <p:nvPr/>
        </p:nvGrpSpPr>
        <p:grpSpPr>
          <a:xfrm>
            <a:off x="683568" y="2060848"/>
            <a:ext cx="6696743" cy="2899152"/>
            <a:chOff x="1030348" y="1195362"/>
            <a:chExt cx="6698975" cy="2899152"/>
          </a:xfrm>
        </p:grpSpPr>
        <p:sp>
          <p:nvSpPr>
            <p:cNvPr id="70" name="TextBox 7"/>
            <p:cNvSpPr txBox="1">
              <a:spLocks noChangeArrowheads="1"/>
            </p:cNvSpPr>
            <p:nvPr/>
          </p:nvSpPr>
          <p:spPr bwMode="auto">
            <a:xfrm>
              <a:off x="1102379" y="1195362"/>
              <a:ext cx="6626944" cy="281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2857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5000"/>
                </a:lnSpc>
                <a:spcBef>
                  <a:spcPts val="500"/>
                </a:spcBef>
                <a:buFont typeface="Wingdings" panose="05000000000000000000" pitchFamily="2" charset="2"/>
                <a:buChar char="Ø"/>
                <a:defRPr/>
              </a:pP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A </a:t>
              </a:r>
              <a:r>
                <a:rPr lang="zh-CN" altLang="en-US" sz="1800" b="1" i="1" u="none" strike="noStrike" baseline="0" dirty="0">
                  <a:solidFill>
                    <a:schemeClr val="tx1"/>
                  </a:solidFill>
                  <a:latin typeface="Times New Roman" panose="02020603050405020304" pitchFamily="18" charset="0"/>
                  <a:cs typeface="Times New Roman" panose="02020603050405020304" pitchFamily="18" charset="0"/>
                </a:rPr>
                <a:t>∝ </a:t>
              </a: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 E * V </a:t>
              </a:r>
              <a:r>
                <a:rPr lang="en-US" altLang="zh-CN" sz="1800" b="1" i="1" dirty="0">
                  <a:latin typeface="Times New Roman" panose="02020603050405020304" pitchFamily="18" charset="0"/>
                  <a:cs typeface="Times New Roman" panose="02020603050405020304" pitchFamily="18" charset="0"/>
                </a:rPr>
                <a:t>) / (</a:t>
              </a:r>
              <a:r>
                <a:rPr lang="el-GR" altLang="zh-CN" sz="1800" b="1" i="1" dirty="0">
                  <a:latin typeface="Times New Roman" panose="02020603050405020304" pitchFamily="18" charset="0"/>
                  <a:cs typeface="Times New Roman" panose="02020603050405020304" pitchFamily="18" charset="0"/>
                </a:rPr>
                <a:t> Γ</a:t>
              </a:r>
              <a:r>
                <a:rPr lang="en-US" altLang="zh-CN" sz="1800" b="1" i="1" dirty="0">
                  <a:latin typeface="Times New Roman" panose="02020603050405020304" pitchFamily="18" charset="0"/>
                  <a:cs typeface="Times New Roman" panose="02020603050405020304" pitchFamily="18" charset="0"/>
                </a:rPr>
                <a:t> * D )</a:t>
              </a:r>
            </a:p>
            <a:p>
              <a:pPr eaLnBrk="1" hangingPunct="1">
                <a:lnSpc>
                  <a:spcPct val="145000"/>
                </a:lnSpc>
                <a:spcBef>
                  <a:spcPts val="500"/>
                </a:spcBef>
                <a:buFont typeface="Wingdings" panose="05000000000000000000" pitchFamily="2" charset="2"/>
                <a:buChar char="Ø"/>
                <a:defRPr/>
              </a:pPr>
              <a:endParaRPr lang="en-US" altLang="zh-CN" sz="1800" b="1" i="1" dirty="0">
                <a:latin typeface="Times New Roman" panose="02020603050405020304" pitchFamily="18" charset="0"/>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A </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(Attractiveness)</a:t>
              </a:r>
              <a:endParaRPr lang="en-US" altLang="zh-CN" sz="1400" b="1" i="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E </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(Expectancy)</a:t>
              </a:r>
            </a:p>
            <a:p>
              <a:pPr eaLnBrk="1" hangingPunct="1">
                <a:lnSpc>
                  <a:spcPct val="145000"/>
                </a:lnSpc>
                <a:spcBef>
                  <a:spcPts val="500"/>
                </a:spcBef>
                <a:buFont typeface="Wingdings" panose="05000000000000000000" pitchFamily="2" charset="2"/>
                <a:buChar char="Ø"/>
                <a:defRPr/>
              </a:pP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V</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(Value)</a:t>
              </a:r>
            </a:p>
            <a:p>
              <a:pPr eaLnBrk="1" hangingPunct="1">
                <a:lnSpc>
                  <a:spcPct val="145000"/>
                </a:lnSpc>
                <a:spcBef>
                  <a:spcPts val="500"/>
                </a:spcBef>
                <a:buFont typeface="Wingdings" panose="05000000000000000000" pitchFamily="2" charset="2"/>
                <a:buChar char="Ø"/>
                <a:defRPr/>
              </a:pP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effectLst/>
                  <a:latin typeface="Times New Roman" panose="02020603050405020304" pitchFamily="18" charset="0"/>
                  <a:ea typeface="等线" panose="02010600030101010101" pitchFamily="2" charset="-122"/>
                  <a:cs typeface="Times New Roman" panose="02020603050405020304" pitchFamily="18" charset="0"/>
                </a:rPr>
                <a:t>Γ </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(Discounting)</a:t>
              </a:r>
            </a:p>
            <a:p>
              <a:pPr eaLnBrk="1" hangingPunct="1">
                <a:lnSpc>
                  <a:spcPct val="145000"/>
                </a:lnSpc>
                <a:spcBef>
                  <a:spcPts val="500"/>
                </a:spcBef>
                <a:buFont typeface="Wingdings" panose="05000000000000000000" pitchFamily="2" charset="2"/>
                <a:buChar char="Ø"/>
                <a:defRPr/>
              </a:pP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D</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(Delay)</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8" name="圆角矩形 25"/>
            <p:cNvSpPr/>
            <p:nvPr/>
          </p:nvSpPr>
          <p:spPr>
            <a:xfrm>
              <a:off x="1030348" y="2042439"/>
              <a:ext cx="1959480" cy="205207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25">
            <a:extLst>
              <a:ext uri="{FF2B5EF4-FFF2-40B4-BE49-F238E27FC236}">
                <a16:creationId xmlns:a16="http://schemas.microsoft.com/office/drawing/2014/main" id="{70C565D2-3E17-EA6D-81DB-8E6AF08AD46F}"/>
              </a:ext>
            </a:extLst>
          </p:cNvPr>
          <p:cNvSpPr/>
          <p:nvPr/>
        </p:nvSpPr>
        <p:spPr>
          <a:xfrm>
            <a:off x="3707904" y="2193280"/>
            <a:ext cx="4752527" cy="361449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A7584D8-B5CB-A7B8-D320-4ED438C6A3BD}"/>
              </a:ext>
            </a:extLst>
          </p:cNvPr>
          <p:cNvSpPr txBox="1"/>
          <p:nvPr/>
        </p:nvSpPr>
        <p:spPr>
          <a:xfrm>
            <a:off x="3929597" y="2281534"/>
            <a:ext cx="4458828" cy="3331938"/>
          </a:xfrm>
          <a:prstGeom prst="rect">
            <a:avLst/>
          </a:prstGeom>
          <a:noFill/>
        </p:spPr>
        <p:txBody>
          <a:bodyPr wrap="square">
            <a:spAutoFit/>
          </a:bodyPr>
          <a:lstStyle/>
          <a:p>
            <a:pPr>
              <a:lnSpc>
                <a:spcPct val="200000"/>
              </a:lnSpc>
            </a:pPr>
            <a:r>
              <a:rPr lang="en-US" altLang="zh-CN" sz="1800" b="1" dirty="0">
                <a:solidFill>
                  <a:srgbClr val="FF0000"/>
                </a:solidFill>
                <a:effectLst/>
                <a:latin typeface="Times New Roman" panose="02020603050405020304" pitchFamily="18" charset="0"/>
                <a:ea typeface="等线" panose="02010600030101010101" pitchFamily="2" charset="-122"/>
              </a:rPr>
              <a:t>Temporal motivation theory </a:t>
            </a:r>
            <a:r>
              <a:rPr lang="en-US" altLang="zh-CN" sz="1800" b="1" dirty="0">
                <a:solidFill>
                  <a:schemeClr val="tx1"/>
                </a:solidFill>
                <a:effectLst/>
                <a:latin typeface="Times New Roman" panose="02020603050405020304" pitchFamily="18" charset="0"/>
                <a:ea typeface="等线" panose="02010600030101010101" pitchFamily="2" charset="-122"/>
              </a:rPr>
              <a:t>models task choice as the outcome of a calculation of the </a:t>
            </a:r>
            <a:r>
              <a:rPr lang="en-US" altLang="zh-CN" sz="1800" b="1" dirty="0">
                <a:solidFill>
                  <a:srgbClr val="FF0000"/>
                </a:solidFill>
                <a:effectLst/>
                <a:latin typeface="Times New Roman" panose="02020603050405020304" pitchFamily="18" charset="0"/>
                <a:ea typeface="等线" panose="02010600030101010101" pitchFamily="2" charset="-122"/>
              </a:rPr>
              <a:t>attractiveness</a:t>
            </a:r>
            <a:r>
              <a:rPr lang="en-US" altLang="zh-CN" sz="1800" b="1" dirty="0">
                <a:solidFill>
                  <a:schemeClr val="tx1"/>
                </a:solidFill>
                <a:effectLst/>
                <a:latin typeface="Times New Roman" panose="02020603050405020304" pitchFamily="18" charset="0"/>
                <a:ea typeface="等线" panose="02010600030101010101" pitchFamily="2" charset="-122"/>
              </a:rPr>
              <a:t> of each task, with the most attractive being chosen. </a:t>
            </a:r>
          </a:p>
          <a:p>
            <a:pPr>
              <a:lnSpc>
                <a:spcPct val="200000"/>
              </a:lnSpc>
            </a:pPr>
            <a:r>
              <a:rPr lang="en-US" altLang="zh-CN" sz="1800" b="1" dirty="0">
                <a:solidFill>
                  <a:schemeClr val="tx1"/>
                </a:solidFill>
                <a:effectLst/>
                <a:latin typeface="Times New Roman" panose="02020603050405020304" pitchFamily="18" charset="0"/>
                <a:ea typeface="等线" panose="02010600030101010101" pitchFamily="2" charset="-122"/>
              </a:rPr>
              <a:t>Four major factors: </a:t>
            </a:r>
            <a:r>
              <a:rPr lang="en-US" altLang="zh-CN" sz="1800" b="1" dirty="0">
                <a:solidFill>
                  <a:srgbClr val="1C49C6"/>
                </a:solidFill>
                <a:effectLst/>
                <a:latin typeface="Times New Roman" panose="02020603050405020304" pitchFamily="18" charset="0"/>
                <a:ea typeface="等线" panose="02010600030101010101" pitchFamily="2" charset="-122"/>
              </a:rPr>
              <a:t>Expectancy</a:t>
            </a:r>
            <a:r>
              <a:rPr lang="en-US" altLang="zh-CN" sz="1800" b="1" dirty="0">
                <a:solidFill>
                  <a:schemeClr val="tx1"/>
                </a:solidFill>
                <a:effectLst/>
                <a:latin typeface="Times New Roman" panose="02020603050405020304" pitchFamily="18" charset="0"/>
                <a:ea typeface="等线" panose="02010600030101010101" pitchFamily="2" charset="-122"/>
              </a:rPr>
              <a:t>, </a:t>
            </a:r>
            <a:r>
              <a:rPr lang="en-US" altLang="zh-CN" b="1" dirty="0">
                <a:solidFill>
                  <a:srgbClr val="1C49C6"/>
                </a:solidFill>
                <a:latin typeface="Times New Roman" panose="02020603050405020304" pitchFamily="18" charset="0"/>
                <a:ea typeface="等线" panose="02010600030101010101" pitchFamily="2" charset="-122"/>
              </a:rPr>
              <a:t>Value</a:t>
            </a:r>
            <a:r>
              <a:rPr lang="en-US" altLang="zh-CN" sz="1800" b="1" dirty="0">
                <a:solidFill>
                  <a:schemeClr val="tx1"/>
                </a:solidFill>
                <a:effectLst/>
                <a:latin typeface="Times New Roman" panose="02020603050405020304" pitchFamily="18" charset="0"/>
                <a:ea typeface="等线" panose="02010600030101010101" pitchFamily="2" charset="-122"/>
              </a:rPr>
              <a:t>, </a:t>
            </a:r>
            <a:r>
              <a:rPr lang="en-US" altLang="zh-CN" b="1" dirty="0">
                <a:solidFill>
                  <a:srgbClr val="1C49C6"/>
                </a:solidFill>
                <a:latin typeface="Times New Roman" panose="02020603050405020304" pitchFamily="18" charset="0"/>
                <a:ea typeface="等线" panose="02010600030101010101" pitchFamily="2" charset="-122"/>
              </a:rPr>
              <a:t>Discounting</a:t>
            </a:r>
            <a:r>
              <a:rPr lang="en-US" altLang="zh-CN" sz="1800" b="1" dirty="0">
                <a:solidFill>
                  <a:schemeClr val="tx1"/>
                </a:solidFill>
                <a:effectLst/>
                <a:latin typeface="Times New Roman" panose="02020603050405020304" pitchFamily="18" charset="0"/>
                <a:ea typeface="等线" panose="02010600030101010101" pitchFamily="2" charset="-122"/>
              </a:rPr>
              <a:t> and </a:t>
            </a:r>
            <a:r>
              <a:rPr lang="en-US" altLang="zh-CN" b="1" dirty="0">
                <a:solidFill>
                  <a:srgbClr val="1C49C6"/>
                </a:solidFill>
                <a:latin typeface="Times New Roman" panose="02020603050405020304" pitchFamily="18" charset="0"/>
                <a:ea typeface="等线" panose="02010600030101010101" pitchFamily="2" charset="-122"/>
              </a:rPr>
              <a:t>Delay</a:t>
            </a:r>
            <a:r>
              <a:rPr lang="en-US" altLang="zh-CN" sz="1800" b="1" dirty="0">
                <a:solidFill>
                  <a:schemeClr val="tx1"/>
                </a:solidFill>
                <a:effectLst/>
                <a:latin typeface="Times New Roman" panose="02020603050405020304" pitchFamily="18" charset="0"/>
                <a:ea typeface="等线" panose="02010600030101010101" pitchFamily="2" charset="-122"/>
              </a:rPr>
              <a:t>. </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2105A22-FF1A-4DEA-BCCB-933D6FD6D91E}"/>
              </a:ext>
            </a:extLst>
          </p:cNvPr>
          <p:cNvSpPr txBox="1"/>
          <p:nvPr/>
        </p:nvSpPr>
        <p:spPr>
          <a:xfrm>
            <a:off x="3635898" y="1599183"/>
            <a:ext cx="4752527" cy="461665"/>
          </a:xfrm>
          <a:prstGeom prst="rect">
            <a:avLst/>
          </a:prstGeom>
          <a:noFill/>
        </p:spPr>
        <p:txBody>
          <a:bodyPr wrap="square" rtlCol="0">
            <a:spAutoFit/>
          </a:bodyPr>
          <a:lstStyle/>
          <a:p>
            <a:pPr algn="ct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 form of procrastination</a:t>
            </a:r>
            <a:endPar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1980DCA4-541D-4263-AEDD-76468A824A8E}"/>
              </a:ext>
            </a:extLst>
          </p:cNvPr>
          <p:cNvSpPr/>
          <p:nvPr/>
        </p:nvSpPr>
        <p:spPr>
          <a:xfrm>
            <a:off x="772391" y="1718685"/>
            <a:ext cx="3016852"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等线" panose="02010600030101010101" pitchFamily="2" charset="-122"/>
              </a:rPr>
              <a:t>Temporal motivation theory </a:t>
            </a:r>
            <a:endParaRPr lang="zh-CN" altLang="en-US" dirty="0"/>
          </a:p>
        </p:txBody>
      </p:sp>
      <p:sp>
        <p:nvSpPr>
          <p:cNvPr id="6" name="矩形 5">
            <a:extLst>
              <a:ext uri="{FF2B5EF4-FFF2-40B4-BE49-F238E27FC236}">
                <a16:creationId xmlns:a16="http://schemas.microsoft.com/office/drawing/2014/main" id="{6A6084A8-7483-44FB-9C17-E5DD6523DB18}"/>
              </a:ext>
            </a:extLst>
          </p:cNvPr>
          <p:cNvSpPr/>
          <p:nvPr/>
        </p:nvSpPr>
        <p:spPr>
          <a:xfrm>
            <a:off x="2080151" y="6067848"/>
            <a:ext cx="4300408" cy="461665"/>
          </a:xfrm>
          <a:prstGeom prst="rect">
            <a:avLst/>
          </a:prstGeom>
        </p:spPr>
        <p:txBody>
          <a:bodyPr wrap="none">
            <a:spAutoFit/>
          </a:bodyPr>
          <a:lstStyle/>
          <a:p>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rtificially control the changes</a:t>
            </a:r>
            <a:r>
              <a:rPr lang="zh-CN" altLang="en-US" dirty="0"/>
              <a:t>.</a:t>
            </a:r>
          </a:p>
        </p:txBody>
      </p:sp>
      <p:sp>
        <p:nvSpPr>
          <p:cNvPr id="7" name="箭头: 下 6">
            <a:extLst>
              <a:ext uri="{FF2B5EF4-FFF2-40B4-BE49-F238E27FC236}">
                <a16:creationId xmlns:a16="http://schemas.microsoft.com/office/drawing/2014/main" id="{A5896480-F24F-4C02-B9BA-7E41E9E613FA}"/>
              </a:ext>
            </a:extLst>
          </p:cNvPr>
          <p:cNvSpPr/>
          <p:nvPr/>
        </p:nvSpPr>
        <p:spPr bwMode="auto">
          <a:xfrm>
            <a:off x="3753498" y="5896026"/>
            <a:ext cx="953713" cy="236135"/>
          </a:xfrm>
          <a:prstGeom prst="downArrow">
            <a:avLst/>
          </a:prstGeom>
          <a:solidFill>
            <a:srgbClr val="00B8FF"/>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6785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9A22-AFA6-6BB3-FD65-794DD3247B99}"/>
            </a:ext>
          </a:extLst>
        </p:cNvPr>
        <p:cNvGrpSpPr/>
        <p:nvPr/>
      </p:nvGrpSpPr>
      <p:grpSpPr>
        <a:xfrm>
          <a:off x="0" y="0"/>
          <a:ext cx="0" cy="0"/>
          <a:chOff x="0" y="0"/>
          <a:chExt cx="0" cy="0"/>
        </a:xfrm>
      </p:grpSpPr>
      <p:sp>
        <p:nvSpPr>
          <p:cNvPr id="2" name="矩形 7">
            <a:extLst>
              <a:ext uri="{FF2B5EF4-FFF2-40B4-BE49-F238E27FC236}">
                <a16:creationId xmlns:a16="http://schemas.microsoft.com/office/drawing/2014/main" id="{95801D26-C5C0-B15A-C590-5D3089237927}"/>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385364C3-08DC-79C5-6681-4A2EC95FC1BB}"/>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Unintentional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3" name="组合 2">
            <a:extLst>
              <a:ext uri="{FF2B5EF4-FFF2-40B4-BE49-F238E27FC236}">
                <a16:creationId xmlns:a16="http://schemas.microsoft.com/office/drawing/2014/main" id="{A67D0EB0-EBBF-249D-09D6-2B20C3907828}"/>
              </a:ext>
            </a:extLst>
          </p:cNvPr>
          <p:cNvGrpSpPr/>
          <p:nvPr/>
        </p:nvGrpSpPr>
        <p:grpSpPr>
          <a:xfrm>
            <a:off x="683568" y="2060848"/>
            <a:ext cx="6696743" cy="2899152"/>
            <a:chOff x="1030348" y="1195362"/>
            <a:chExt cx="6698975" cy="2899152"/>
          </a:xfrm>
        </p:grpSpPr>
        <p:sp>
          <p:nvSpPr>
            <p:cNvPr id="70" name="TextBox 7">
              <a:extLst>
                <a:ext uri="{FF2B5EF4-FFF2-40B4-BE49-F238E27FC236}">
                  <a16:creationId xmlns:a16="http://schemas.microsoft.com/office/drawing/2014/main" id="{11A291E9-EA53-0044-7907-6BDE47F70291}"/>
                </a:ext>
              </a:extLst>
            </p:cNvPr>
            <p:cNvSpPr txBox="1">
              <a:spLocks noChangeArrowheads="1"/>
            </p:cNvSpPr>
            <p:nvPr/>
          </p:nvSpPr>
          <p:spPr bwMode="auto">
            <a:xfrm>
              <a:off x="1102379" y="1195362"/>
              <a:ext cx="6626944" cy="281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2857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5000"/>
                </a:lnSpc>
                <a:spcBef>
                  <a:spcPts val="500"/>
                </a:spcBef>
                <a:buFont typeface="Wingdings" panose="05000000000000000000" pitchFamily="2" charset="2"/>
                <a:buChar char="Ø"/>
                <a:defRPr/>
              </a:pP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A </a:t>
              </a:r>
              <a:r>
                <a:rPr lang="zh-CN" altLang="en-US" sz="1800" b="1" i="1" u="none" strike="noStrike" baseline="0" dirty="0">
                  <a:solidFill>
                    <a:schemeClr val="tx1"/>
                  </a:solidFill>
                  <a:latin typeface="Times New Roman" panose="02020603050405020304" pitchFamily="18" charset="0"/>
                  <a:cs typeface="Times New Roman" panose="02020603050405020304" pitchFamily="18" charset="0"/>
                </a:rPr>
                <a:t>∝ </a:t>
              </a: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 E * V </a:t>
              </a:r>
              <a:r>
                <a:rPr lang="en-US" altLang="zh-CN" sz="1800" b="1" i="1" dirty="0">
                  <a:latin typeface="Times New Roman" panose="02020603050405020304" pitchFamily="18" charset="0"/>
                  <a:cs typeface="Times New Roman" panose="02020603050405020304" pitchFamily="18" charset="0"/>
                </a:rPr>
                <a:t>) / (</a:t>
              </a:r>
              <a:r>
                <a:rPr lang="el-GR" altLang="zh-CN" sz="1800" b="1" i="1" dirty="0">
                  <a:latin typeface="Times New Roman" panose="02020603050405020304" pitchFamily="18" charset="0"/>
                  <a:cs typeface="Times New Roman" panose="02020603050405020304" pitchFamily="18" charset="0"/>
                </a:rPr>
                <a:t> Γ</a:t>
              </a:r>
              <a:r>
                <a:rPr lang="en-US" altLang="zh-CN" sz="1800" b="1" i="1" dirty="0">
                  <a:latin typeface="Times New Roman" panose="02020603050405020304" pitchFamily="18" charset="0"/>
                  <a:cs typeface="Times New Roman" panose="02020603050405020304" pitchFamily="18" charset="0"/>
                </a:rPr>
                <a:t> * D )</a:t>
              </a:r>
            </a:p>
            <a:p>
              <a:pPr eaLnBrk="1" hangingPunct="1">
                <a:lnSpc>
                  <a:spcPct val="145000"/>
                </a:lnSpc>
                <a:spcBef>
                  <a:spcPts val="500"/>
                </a:spcBef>
                <a:buFont typeface="Wingdings" panose="05000000000000000000" pitchFamily="2" charset="2"/>
                <a:buChar char="Ø"/>
                <a:defRPr/>
              </a:pPr>
              <a:endParaRPr lang="en-US" altLang="zh-CN" sz="1800" b="1" i="1" dirty="0">
                <a:latin typeface="Times New Roman" panose="02020603050405020304" pitchFamily="18" charset="0"/>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A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(Attractiveness)</a:t>
              </a:r>
              <a:endPar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E </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(Expectancy)</a:t>
              </a: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(Value)</a:t>
              </a:r>
            </a:p>
            <a:p>
              <a:pPr eaLnBrk="1" hangingPunct="1">
                <a:lnSpc>
                  <a:spcPct val="145000"/>
                </a:lnSpc>
                <a:spcBef>
                  <a:spcPts val="500"/>
                </a:spcBef>
                <a:buFont typeface="Wingdings" panose="05000000000000000000" pitchFamily="2" charset="2"/>
                <a:buChar char="Ø"/>
                <a:defRPr/>
              </a:pP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Γ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(Discounting)</a:t>
              </a:r>
            </a:p>
            <a:p>
              <a:pPr eaLnBrk="1" hangingPunct="1">
                <a:lnSpc>
                  <a:spcPct val="145000"/>
                </a:lnSpc>
                <a:spcBef>
                  <a:spcPts val="500"/>
                </a:spcBef>
                <a:buFont typeface="Wingdings" panose="05000000000000000000" pitchFamily="2" charset="2"/>
                <a:buChar char="Ø"/>
                <a:defRPr/>
              </a:pP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D</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(Delay)</a:t>
              </a:r>
              <a:endParaRPr lang="zh-CN" altLang="zh-CN" sz="1400" b="1"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8" name="圆角矩形 25">
              <a:extLst>
                <a:ext uri="{FF2B5EF4-FFF2-40B4-BE49-F238E27FC236}">
                  <a16:creationId xmlns:a16="http://schemas.microsoft.com/office/drawing/2014/main" id="{9F0C9C65-A476-7E60-937B-85B5C6B0FD09}"/>
                </a:ext>
              </a:extLst>
            </p:cNvPr>
            <p:cNvSpPr/>
            <p:nvPr/>
          </p:nvSpPr>
          <p:spPr>
            <a:xfrm>
              <a:off x="1030348" y="2042439"/>
              <a:ext cx="1959480" cy="205207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25">
            <a:extLst>
              <a:ext uri="{FF2B5EF4-FFF2-40B4-BE49-F238E27FC236}">
                <a16:creationId xmlns:a16="http://schemas.microsoft.com/office/drawing/2014/main" id="{0EC5D8A5-13CD-FB3C-231B-7DCBE1E16E0A}"/>
              </a:ext>
            </a:extLst>
          </p:cNvPr>
          <p:cNvSpPr/>
          <p:nvPr/>
        </p:nvSpPr>
        <p:spPr>
          <a:xfrm>
            <a:off x="4062275" y="2843079"/>
            <a:ext cx="4752528" cy="2223933"/>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ADEE967-0FAE-8F16-397F-298A9EC96AEC}"/>
              </a:ext>
            </a:extLst>
          </p:cNvPr>
          <p:cNvCxnSpPr>
            <a:cxnSpLocks/>
          </p:cNvCxnSpPr>
          <p:nvPr/>
        </p:nvCxnSpPr>
        <p:spPr bwMode="auto">
          <a:xfrm>
            <a:off x="2771800" y="3573016"/>
            <a:ext cx="1080120" cy="0"/>
          </a:xfrm>
          <a:prstGeom prst="straightConnector1">
            <a:avLst/>
          </a:prstGeom>
          <a:ln>
            <a:solidFill>
              <a:srgbClr val="00956F"/>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194F1572-30B9-2988-70CC-12625FBDC72D}"/>
              </a:ext>
            </a:extLst>
          </p:cNvPr>
          <p:cNvSpPr txBox="1"/>
          <p:nvPr/>
        </p:nvSpPr>
        <p:spPr>
          <a:xfrm>
            <a:off x="4147458" y="2996952"/>
            <a:ext cx="4996541" cy="1669944"/>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b="1" dirty="0">
                <a:solidFill>
                  <a:srgbClr val="1C49C6"/>
                </a:solidFill>
                <a:latin typeface="Times New Roman" panose="02020603050405020304" pitchFamily="18" charset="0"/>
                <a:cs typeface="Times New Roman" panose="02020603050405020304" pitchFamily="18" charset="0"/>
              </a:rPr>
              <a:t>Simplify</a:t>
            </a:r>
            <a:r>
              <a:rPr lang="en-US" altLang="zh-CN" b="1" dirty="0">
                <a:solidFill>
                  <a:schemeClr val="tx1"/>
                </a:solidFill>
                <a:latin typeface="Times New Roman" panose="02020603050405020304" pitchFamily="18" charset="0"/>
                <a:cs typeface="Times New Roman" panose="02020603050405020304" pitchFamily="18" charset="0"/>
              </a:rPr>
              <a:t> the task.</a:t>
            </a:r>
          </a:p>
          <a:p>
            <a:pPr marL="285750" indent="-285750">
              <a:lnSpc>
                <a:spcPct val="200000"/>
              </a:lnSpc>
              <a:buFont typeface="Wingdings" panose="05000000000000000000" pitchFamily="2" charset="2"/>
              <a:buChar char="Ø"/>
            </a:pPr>
            <a:r>
              <a:rPr lang="en-US" altLang="zh-CN" b="1" dirty="0">
                <a:solidFill>
                  <a:schemeClr val="tx1"/>
                </a:solidFill>
                <a:latin typeface="Times New Roman" panose="02020603050405020304" pitchFamily="18" charset="0"/>
                <a:cs typeface="Times New Roman" panose="02020603050405020304" pitchFamily="18" charset="0"/>
              </a:rPr>
              <a:t>Focus on improving your </a:t>
            </a:r>
            <a:r>
              <a:rPr lang="en-US" altLang="zh-CN" b="1" dirty="0">
                <a:solidFill>
                  <a:srgbClr val="1C49C6"/>
                </a:solidFill>
                <a:latin typeface="Times New Roman" panose="02020603050405020304" pitchFamily="18" charset="0"/>
                <a:cs typeface="Times New Roman" panose="02020603050405020304" pitchFamily="18" charset="0"/>
              </a:rPr>
              <a:t>writing skills</a:t>
            </a:r>
          </a:p>
          <a:p>
            <a:pPr marL="285750" indent="-285750">
              <a:lnSpc>
                <a:spcPct val="200000"/>
              </a:lnSpc>
              <a:buFont typeface="Wingdings" panose="05000000000000000000" pitchFamily="2" charset="2"/>
              <a:buChar char="Ø"/>
            </a:pPr>
            <a:r>
              <a:rPr lang="en-US" altLang="zh-CN" b="1" dirty="0">
                <a:solidFill>
                  <a:schemeClr val="tx1"/>
                </a:solidFill>
                <a:latin typeface="Times New Roman" panose="02020603050405020304" pitchFamily="18" charset="0"/>
                <a:cs typeface="Times New Roman" panose="02020603050405020304" pitchFamily="18" charset="0"/>
              </a:rPr>
              <a:t>Give yourself </a:t>
            </a:r>
            <a:r>
              <a:rPr lang="en-US" altLang="zh-CN" b="1" dirty="0">
                <a:solidFill>
                  <a:srgbClr val="1C49C6"/>
                </a:solidFill>
                <a:latin typeface="Times New Roman" panose="02020603050405020304" pitchFamily="18" charset="0"/>
                <a:cs typeface="Times New Roman" panose="02020603050405020304" pitchFamily="18" charset="0"/>
              </a:rPr>
              <a:t>confidence</a:t>
            </a:r>
            <a:endParaRPr lang="zh-CN" altLang="en-US" b="1" dirty="0">
              <a:solidFill>
                <a:srgbClr val="1C49C6"/>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E4DC365-870F-40D2-B9C3-68A69E58A003}"/>
              </a:ext>
            </a:extLst>
          </p:cNvPr>
          <p:cNvSpPr/>
          <p:nvPr/>
        </p:nvSpPr>
        <p:spPr>
          <a:xfrm>
            <a:off x="772391" y="1718685"/>
            <a:ext cx="3016852"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等线" panose="02010600030101010101" pitchFamily="2" charset="-122"/>
              </a:rPr>
              <a:t>Temporal motivation theory </a:t>
            </a:r>
            <a:endParaRPr lang="zh-CN" altLang="en-US" dirty="0"/>
          </a:p>
        </p:txBody>
      </p:sp>
      <p:sp>
        <p:nvSpPr>
          <p:cNvPr id="4" name="矩形 3">
            <a:extLst>
              <a:ext uri="{FF2B5EF4-FFF2-40B4-BE49-F238E27FC236}">
                <a16:creationId xmlns:a16="http://schemas.microsoft.com/office/drawing/2014/main" id="{FA5A16A0-E49C-4629-A66F-76C807096ACE}"/>
              </a:ext>
            </a:extLst>
          </p:cNvPr>
          <p:cNvSpPr/>
          <p:nvPr/>
        </p:nvSpPr>
        <p:spPr>
          <a:xfrm>
            <a:off x="4062275" y="2094841"/>
            <a:ext cx="4752528" cy="614079"/>
          </a:xfrm>
          <a:prstGeom prst="rect">
            <a:avLst/>
          </a:prstGeom>
        </p:spPr>
        <p:txBody>
          <a:bodyPr wrap="square">
            <a:spAutoFit/>
          </a:bodyPr>
          <a:lstStyle/>
          <a:p>
            <a:pPr algn="ctr">
              <a:lnSpc>
                <a:spcPct val="200000"/>
              </a:lnSpc>
            </a:pPr>
            <a:r>
              <a:rPr lang="en-US" altLang="zh-CN" sz="2000" b="1" dirty="0">
                <a:solidFill>
                  <a:schemeClr val="tx1"/>
                </a:solidFill>
                <a:latin typeface="Times New Roman" panose="02020603050405020304" pitchFamily="18" charset="0"/>
                <a:cs typeface="Times New Roman" panose="02020603050405020304" pitchFamily="18" charset="0"/>
              </a:rPr>
              <a:t>Strategies</a:t>
            </a:r>
          </a:p>
        </p:txBody>
      </p:sp>
    </p:spTree>
    <p:extLst>
      <p:ext uri="{BB962C8B-B14F-4D97-AF65-F5344CB8AC3E}">
        <p14:creationId xmlns:p14="http://schemas.microsoft.com/office/powerpoint/2010/main" val="157738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C5B7F-79F1-2899-2407-BA81F35F923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B9A2A17-E3C8-3AE5-42D5-D2AA74A66662}"/>
                  </a:ext>
                </a:extLst>
              </p:cNvPr>
              <p:cNvSpPr txBox="1"/>
              <p:nvPr/>
            </p:nvSpPr>
            <p:spPr>
              <a:xfrm>
                <a:off x="3563888" y="1713089"/>
                <a:ext cx="5616624" cy="3885936"/>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sz="1800" b="1" i="0" u="none" strike="noStrike" baseline="0" dirty="0">
                    <a:solidFill>
                      <a:schemeClr val="tx1"/>
                    </a:solidFill>
                    <a:latin typeface="Times New Roman" panose="02020603050405020304" pitchFamily="18" charset="0"/>
                    <a:cs typeface="Times New Roman" panose="02020603050405020304" pitchFamily="18" charset="0"/>
                  </a:rPr>
                  <a:t>Increase the </a:t>
                </a:r>
                <a:r>
                  <a:rPr lang="en-US" altLang="zh-CN" b="1" kern="100" dirty="0">
                    <a:solidFill>
                      <a:srgbClr val="1C49C6"/>
                    </a:solidFill>
                    <a:latin typeface="Times New Roman" panose="02020603050405020304" pitchFamily="18" charset="0"/>
                    <a:ea typeface="等线" panose="02010600030101010101" pitchFamily="2" charset="-122"/>
                    <a:cs typeface="Times New Roman" panose="02020603050405020304" pitchFamily="18" charset="0"/>
                  </a:rPr>
                  <a:t>rewards</a:t>
                </a:r>
                <a:r>
                  <a:rPr lang="en-US" altLang="zh-CN" sz="1800" b="1" i="0" u="none" strike="noStrike" baseline="0" dirty="0">
                    <a:solidFill>
                      <a:schemeClr val="tx1"/>
                    </a:solidFill>
                    <a:latin typeface="Times New Roman" panose="02020603050405020304" pitchFamily="18" charset="0"/>
                    <a:cs typeface="Times New Roman" panose="02020603050405020304" pitchFamily="18" charset="0"/>
                  </a:rPr>
                  <a:t> associated with writing</a:t>
                </a:r>
              </a:p>
              <a:p>
                <a:pPr marL="1028700" lvl="1">
                  <a:lnSpc>
                    <a:spcPct val="200000"/>
                  </a:lnSpc>
                  <a:buFont typeface="Wingdings" panose="05000000000000000000" pitchFamily="2" charset="2"/>
                  <a:buChar char="Ø"/>
                </a:pPr>
                <a:r>
                  <a:rPr lang="zh-CN" altLang="en-US" b="1" dirty="0">
                    <a:solidFill>
                      <a:schemeClr val="tx1"/>
                    </a:solidFill>
                    <a:latin typeface="Times New Roman" panose="02020603050405020304" pitchFamily="18" charset="0"/>
                    <a:cs typeface="Times New Roman" panose="02020603050405020304" pitchFamily="18" charset="0"/>
                  </a:rPr>
                  <a:t>🍫</a:t>
                </a:r>
                <a:r>
                  <a:rPr lang="en-US" altLang="zh-CN" b="1" dirty="0">
                    <a:solidFill>
                      <a:schemeClr val="tx1"/>
                    </a:solidFill>
                    <a:latin typeface="Times New Roman" panose="02020603050405020304" pitchFamily="18" charset="0"/>
                    <a:cs typeface="Times New Roman" panose="02020603050405020304" pitchFamily="18" charset="0"/>
                  </a:rPr>
                  <a:t>	,  </a:t>
                </a:r>
                <a:r>
                  <a:rPr lang="zh-CN" altLang="en-US" b="1" dirty="0">
                    <a:solidFill>
                      <a:schemeClr val="tx1"/>
                    </a:solidFill>
                    <a:latin typeface="Times New Roman" panose="02020603050405020304" pitchFamily="18" charset="0"/>
                    <a:cs typeface="Times New Roman" panose="02020603050405020304" pitchFamily="18" charset="0"/>
                  </a:rPr>
                  <a:t>😴</a:t>
                </a:r>
                <a:r>
                  <a:rPr lang="en-US" altLang="zh-CN" b="1" dirty="0">
                    <a:solidFill>
                      <a:schemeClr val="tx1"/>
                    </a:solidFill>
                    <a:latin typeface="Times New Roman" panose="02020603050405020304" pitchFamily="18" charset="0"/>
                    <a:cs typeface="Times New Roman" panose="02020603050405020304" pitchFamily="18" charset="0"/>
                  </a:rPr>
                  <a:t>, ……</a:t>
                </a:r>
              </a:p>
              <a:p>
                <a:pPr marL="1028700" lvl="1">
                  <a:lnSpc>
                    <a:spcPct val="200000"/>
                  </a:lnSpc>
                  <a:buFont typeface="Wingdings" panose="05000000000000000000" pitchFamily="2" charset="2"/>
                  <a:buChar char="Ø"/>
                </a:pPr>
                <a:r>
                  <a:rPr lang="zh-CN" altLang="en-US" b="1" dirty="0">
                    <a:solidFill>
                      <a:schemeClr val="tx1"/>
                    </a:solidFill>
                    <a:latin typeface="Times New Roman" panose="02020603050405020304" pitchFamily="18" charset="0"/>
                    <a:cs typeface="Times New Roman" panose="02020603050405020304" pitchFamily="18" charset="0"/>
                  </a:rPr>
                  <a:t>💺</a:t>
                </a:r>
                <a:r>
                  <a:rPr lang="en-US" altLang="zh-CN" b="1" dirty="0">
                    <a:solidFill>
                      <a:schemeClr val="tx1"/>
                    </a:solidFill>
                    <a:latin typeface="Times New Roman" panose="02020603050405020304" pitchFamily="18" charset="0"/>
                    <a:cs typeface="Times New Roman" panose="02020603050405020304" pitchFamily="18" charset="0"/>
                  </a:rPr>
                  <a:t>	, </a:t>
                </a:r>
                <a:r>
                  <a:rPr lang="zh-CN" altLang="en-US" b="1" dirty="0">
                    <a:solidFill>
                      <a:schemeClr val="tx1"/>
                    </a:solidFill>
                    <a:latin typeface="Times New Roman" panose="02020603050405020304" pitchFamily="18" charset="0"/>
                    <a:cs typeface="Times New Roman" panose="02020603050405020304" pitchFamily="18" charset="0"/>
                  </a:rPr>
                  <a:t>🥤</a:t>
                </a:r>
                <a:r>
                  <a:rPr lang="en-US" altLang="zh-CN" b="1" dirty="0">
                    <a:solidFill>
                      <a:schemeClr val="tx1"/>
                    </a:solidFill>
                    <a:latin typeface="Times New Roman" panose="02020603050405020304" pitchFamily="18" charset="0"/>
                    <a:cs typeface="Times New Roman" panose="02020603050405020304" pitchFamily="18" charset="0"/>
                  </a:rPr>
                  <a:t>, ……</a:t>
                </a:r>
                <a:endParaRPr lang="en-US" altLang="zh-CN" sz="1800" b="1" i="0" u="none" strike="noStrike" baseline="0" dirty="0">
                  <a:solidFill>
                    <a:schemeClr val="tx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External rewards </a:t>
                </a:r>
                <a14:m>
                  <m:oMath xmlns:m="http://schemas.openxmlformats.org/officeDocument/2006/math">
                    <m:r>
                      <a:rPr lang="en-US" altLang="zh-CN" sz="1800" b="1"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personal incentives </a:t>
                </a:r>
              </a:p>
              <a:p>
                <a:pPr marL="285750" indent="-285750">
                  <a:lnSpc>
                    <a:spcPct val="200000"/>
                  </a:lnSpc>
                  <a:buFont typeface="Wingdings" panose="05000000000000000000" pitchFamily="2" charset="2"/>
                  <a:buChar char="Ø"/>
                </a:pP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Self-rewards</a:t>
                </a:r>
                <a14:m>
                  <m:oMath xmlns:m="http://schemas.openxmlformats.org/officeDocument/2006/math">
                    <m:r>
                      <a:rPr lang="en-US" altLang="zh-CN" sz="1800" b="1"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link to task completion</a:t>
                </a:r>
                <a14:m>
                  <m:oMath xmlns:m="http://schemas.openxmlformats.org/officeDocument/2006/math">
                    <m:r>
                      <a:rPr lang="en-US" altLang="zh-CN" sz="1800" b="1"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enjoyable </a:t>
                </a:r>
              </a:p>
              <a:p>
                <a:pPr marL="285750" indent="-285750">
                  <a:lnSpc>
                    <a:spcPct val="200000"/>
                  </a:lnSpc>
                  <a:buFont typeface="Wingdings" panose="05000000000000000000" pitchFamily="2" charset="2"/>
                  <a:buChar char="Ø"/>
                </a:pP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These strategies: Writing becomes </a:t>
                </a:r>
                <a:r>
                  <a:rPr lang="en-US" altLang="zh-CN" sz="1800" b="1" kern="100" dirty="0">
                    <a:solidFill>
                      <a:srgbClr val="1C49C6"/>
                    </a:solidFill>
                    <a:effectLst/>
                    <a:latin typeface="Times New Roman" panose="02020603050405020304" pitchFamily="18" charset="0"/>
                    <a:ea typeface="等线" panose="02010600030101010101" pitchFamily="2" charset="-122"/>
                    <a:cs typeface="Times New Roman" panose="02020603050405020304" pitchFamily="18" charset="0"/>
                  </a:rPr>
                  <a:t>not just a task</a:t>
                </a: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but a </a:t>
                </a:r>
                <a:r>
                  <a:rPr lang="en-US" altLang="zh-CN" b="1" kern="100" dirty="0">
                    <a:solidFill>
                      <a:srgbClr val="1C49C6"/>
                    </a:solidFill>
                    <a:latin typeface="Times New Roman" panose="02020603050405020304" pitchFamily="18" charset="0"/>
                    <a:ea typeface="等线" panose="02010600030101010101" pitchFamily="2" charset="-122"/>
                    <a:cs typeface="Times New Roman" panose="02020603050405020304" pitchFamily="18" charset="0"/>
                  </a:rPr>
                  <a:t>rewarding experience</a:t>
                </a: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b="1" i="0" u="none" strike="noStrike" baseline="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5B9A2A17-E3C8-3AE5-42D5-D2AA74A66662}"/>
                  </a:ext>
                </a:extLst>
              </p:cNvPr>
              <p:cNvSpPr txBox="1">
                <a:spLocks noRot="1" noChangeAspect="1" noMove="1" noResize="1" noEditPoints="1" noAdjustHandles="1" noChangeArrowheads="1" noChangeShapeType="1" noTextEdit="1"/>
              </p:cNvSpPr>
              <p:nvPr/>
            </p:nvSpPr>
            <p:spPr>
              <a:xfrm>
                <a:off x="3563888" y="1713089"/>
                <a:ext cx="5616624" cy="3885936"/>
              </a:xfrm>
              <a:prstGeom prst="rect">
                <a:avLst/>
              </a:prstGeom>
              <a:blipFill>
                <a:blip r:embed="rId3"/>
                <a:stretch>
                  <a:fillRect l="-760" b="-1727"/>
                </a:stretch>
              </a:blipFill>
            </p:spPr>
            <p:txBody>
              <a:bodyPr/>
              <a:lstStyle/>
              <a:p>
                <a:r>
                  <a:rPr lang="zh-CN" altLang="en-US">
                    <a:noFill/>
                  </a:rPr>
                  <a:t> </a:t>
                </a:r>
              </a:p>
            </p:txBody>
          </p:sp>
        </mc:Fallback>
      </mc:AlternateContent>
      <p:sp>
        <p:nvSpPr>
          <p:cNvPr id="2" name="矩形 7">
            <a:extLst>
              <a:ext uri="{FF2B5EF4-FFF2-40B4-BE49-F238E27FC236}">
                <a16:creationId xmlns:a16="http://schemas.microsoft.com/office/drawing/2014/main" id="{E38C31EB-45A5-6A06-A424-5BCD20ACF0A4}"/>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06869DBC-EE50-A041-AE13-643F693F2AF5}"/>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Unintentional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3" name="组合 2">
            <a:extLst>
              <a:ext uri="{FF2B5EF4-FFF2-40B4-BE49-F238E27FC236}">
                <a16:creationId xmlns:a16="http://schemas.microsoft.com/office/drawing/2014/main" id="{DA07D279-60D2-FF53-FC05-D19DB4498EA9}"/>
              </a:ext>
            </a:extLst>
          </p:cNvPr>
          <p:cNvGrpSpPr/>
          <p:nvPr/>
        </p:nvGrpSpPr>
        <p:grpSpPr>
          <a:xfrm>
            <a:off x="683568" y="2060848"/>
            <a:ext cx="2880320" cy="2899152"/>
            <a:chOff x="1030348" y="1195362"/>
            <a:chExt cx="2881280" cy="2899152"/>
          </a:xfrm>
        </p:grpSpPr>
        <p:sp>
          <p:nvSpPr>
            <p:cNvPr id="70" name="TextBox 7">
              <a:extLst>
                <a:ext uri="{FF2B5EF4-FFF2-40B4-BE49-F238E27FC236}">
                  <a16:creationId xmlns:a16="http://schemas.microsoft.com/office/drawing/2014/main" id="{CEBA46B2-B03F-3BA5-2B4E-BA62824DFEFF}"/>
                </a:ext>
              </a:extLst>
            </p:cNvPr>
            <p:cNvSpPr txBox="1">
              <a:spLocks noChangeArrowheads="1"/>
            </p:cNvSpPr>
            <p:nvPr/>
          </p:nvSpPr>
          <p:spPr bwMode="auto">
            <a:xfrm>
              <a:off x="1102379" y="1195362"/>
              <a:ext cx="2809249" cy="281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2857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5000"/>
                </a:lnSpc>
                <a:spcBef>
                  <a:spcPts val="500"/>
                </a:spcBef>
                <a:buFont typeface="Wingdings" panose="05000000000000000000" pitchFamily="2" charset="2"/>
                <a:buChar char="Ø"/>
                <a:defRPr/>
              </a:pP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A </a:t>
              </a:r>
              <a:r>
                <a:rPr lang="zh-CN" altLang="en-US" sz="1800" b="1" i="1" u="none" strike="noStrike" baseline="0" dirty="0">
                  <a:solidFill>
                    <a:schemeClr val="tx1"/>
                  </a:solidFill>
                  <a:latin typeface="Times New Roman" panose="02020603050405020304" pitchFamily="18" charset="0"/>
                  <a:cs typeface="Times New Roman" panose="02020603050405020304" pitchFamily="18" charset="0"/>
                </a:rPr>
                <a:t>∝ </a:t>
              </a: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 E * V </a:t>
              </a:r>
              <a:r>
                <a:rPr lang="en-US" altLang="zh-CN" sz="1800" b="1" i="1" dirty="0">
                  <a:latin typeface="Times New Roman" panose="02020603050405020304" pitchFamily="18" charset="0"/>
                  <a:cs typeface="Times New Roman" panose="02020603050405020304" pitchFamily="18" charset="0"/>
                </a:rPr>
                <a:t>) / (</a:t>
              </a:r>
              <a:r>
                <a:rPr lang="el-GR" altLang="zh-CN" sz="1800" b="1" i="1" dirty="0">
                  <a:latin typeface="Times New Roman" panose="02020603050405020304" pitchFamily="18" charset="0"/>
                  <a:cs typeface="Times New Roman" panose="02020603050405020304" pitchFamily="18" charset="0"/>
                </a:rPr>
                <a:t> Γ</a:t>
              </a:r>
              <a:r>
                <a:rPr lang="en-US" altLang="zh-CN" sz="1800" b="1" i="1" dirty="0">
                  <a:latin typeface="Times New Roman" panose="02020603050405020304" pitchFamily="18" charset="0"/>
                  <a:cs typeface="Times New Roman" panose="02020603050405020304" pitchFamily="18" charset="0"/>
                </a:rPr>
                <a:t> * D )</a:t>
              </a:r>
            </a:p>
            <a:p>
              <a:pPr eaLnBrk="1" hangingPunct="1">
                <a:lnSpc>
                  <a:spcPct val="145000"/>
                </a:lnSpc>
                <a:spcBef>
                  <a:spcPts val="500"/>
                </a:spcBef>
                <a:buFont typeface="Wingdings" panose="05000000000000000000" pitchFamily="2" charset="2"/>
                <a:buChar char="Ø"/>
                <a:defRPr/>
              </a:pPr>
              <a:endParaRPr lang="en-US" altLang="zh-CN" sz="1800" b="1" i="1" dirty="0">
                <a:latin typeface="Times New Roman" panose="02020603050405020304" pitchFamily="18" charset="0"/>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A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(Attractiveness)</a:t>
              </a:r>
              <a:endPar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E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(Expectancy)</a:t>
              </a:r>
            </a:p>
            <a:p>
              <a:pPr eaLnBrk="1" hangingPunct="1">
                <a:lnSpc>
                  <a:spcPct val="145000"/>
                </a:lnSpc>
                <a:spcBef>
                  <a:spcPts val="500"/>
                </a:spcBef>
                <a:buFont typeface="Wingdings" panose="05000000000000000000" pitchFamily="2" charset="2"/>
                <a:buChar char="Ø"/>
                <a:defRPr/>
              </a:pP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V</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(Value)</a:t>
              </a:r>
            </a:p>
            <a:p>
              <a:pPr eaLnBrk="1" hangingPunct="1">
                <a:lnSpc>
                  <a:spcPct val="145000"/>
                </a:lnSpc>
                <a:spcBef>
                  <a:spcPts val="500"/>
                </a:spcBef>
                <a:buFont typeface="Wingdings" panose="05000000000000000000" pitchFamily="2" charset="2"/>
                <a:buChar char="Ø"/>
                <a:defRPr/>
              </a:pP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Γ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(Discounting)</a:t>
              </a:r>
            </a:p>
            <a:p>
              <a:pPr eaLnBrk="1" hangingPunct="1">
                <a:lnSpc>
                  <a:spcPct val="145000"/>
                </a:lnSpc>
                <a:spcBef>
                  <a:spcPts val="500"/>
                </a:spcBef>
                <a:buFont typeface="Wingdings" panose="05000000000000000000" pitchFamily="2" charset="2"/>
                <a:buChar char="Ø"/>
                <a:defRPr/>
              </a:pP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D</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(Delay)</a:t>
              </a:r>
              <a:endParaRPr lang="zh-CN" altLang="zh-CN" sz="1400" b="1"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8" name="圆角矩形 25">
              <a:extLst>
                <a:ext uri="{FF2B5EF4-FFF2-40B4-BE49-F238E27FC236}">
                  <a16:creationId xmlns:a16="http://schemas.microsoft.com/office/drawing/2014/main" id="{82AAC55A-A4B6-22DE-BB4A-88F387F4B01E}"/>
                </a:ext>
              </a:extLst>
            </p:cNvPr>
            <p:cNvSpPr/>
            <p:nvPr/>
          </p:nvSpPr>
          <p:spPr>
            <a:xfrm>
              <a:off x="1030348" y="2042439"/>
              <a:ext cx="1959480" cy="205207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25">
            <a:extLst>
              <a:ext uri="{FF2B5EF4-FFF2-40B4-BE49-F238E27FC236}">
                <a16:creationId xmlns:a16="http://schemas.microsoft.com/office/drawing/2014/main" id="{F0CF5B43-B80D-6C9D-B816-7F92B6F674D9}"/>
              </a:ext>
            </a:extLst>
          </p:cNvPr>
          <p:cNvSpPr/>
          <p:nvPr/>
        </p:nvSpPr>
        <p:spPr>
          <a:xfrm>
            <a:off x="3563888" y="1554897"/>
            <a:ext cx="5328592" cy="439437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148E8F34-1FC8-F6A1-A333-70BD2642A282}"/>
              </a:ext>
            </a:extLst>
          </p:cNvPr>
          <p:cNvCxnSpPr>
            <a:cxnSpLocks/>
          </p:cNvCxnSpPr>
          <p:nvPr/>
        </p:nvCxnSpPr>
        <p:spPr bwMode="auto">
          <a:xfrm>
            <a:off x="2771800" y="3933056"/>
            <a:ext cx="720080" cy="0"/>
          </a:xfrm>
          <a:prstGeom prst="straightConnector1">
            <a:avLst/>
          </a:prstGeom>
          <a:ln>
            <a:solidFill>
              <a:srgbClr val="00956F"/>
            </a:solidFill>
            <a:headEnd type="none" w="med" len="med"/>
            <a:tailEnd type="triangle"/>
          </a:ln>
        </p:spPr>
        <p:style>
          <a:lnRef idx="3">
            <a:schemeClr val="dk1"/>
          </a:lnRef>
          <a:fillRef idx="0">
            <a:schemeClr val="dk1"/>
          </a:fillRef>
          <a:effectRef idx="2">
            <a:schemeClr val="dk1"/>
          </a:effectRef>
          <a:fontRef idx="minor">
            <a:schemeClr val="tx1"/>
          </a:fontRef>
        </p:style>
      </p:cxnSp>
      <p:pic>
        <p:nvPicPr>
          <p:cNvPr id="6" name="图片 5">
            <a:extLst>
              <a:ext uri="{FF2B5EF4-FFF2-40B4-BE49-F238E27FC236}">
                <a16:creationId xmlns:a16="http://schemas.microsoft.com/office/drawing/2014/main" id="{B3109F5D-09A9-CD54-6564-0D133005294B}"/>
              </a:ext>
            </a:extLst>
          </p:cNvPr>
          <p:cNvPicPr>
            <a:picLocks noChangeAspect="1"/>
          </p:cNvPicPr>
          <p:nvPr/>
        </p:nvPicPr>
        <p:blipFill>
          <a:blip r:embed="rId4"/>
          <a:stretch>
            <a:fillRect/>
          </a:stretch>
        </p:blipFill>
        <p:spPr>
          <a:xfrm>
            <a:off x="4211960" y="2382540"/>
            <a:ext cx="2184110" cy="1080120"/>
          </a:xfrm>
          <a:prstGeom prst="rect">
            <a:avLst/>
          </a:prstGeom>
        </p:spPr>
      </p:pic>
      <p:sp>
        <p:nvSpPr>
          <p:cNvPr id="11" name="矩形 10">
            <a:extLst>
              <a:ext uri="{FF2B5EF4-FFF2-40B4-BE49-F238E27FC236}">
                <a16:creationId xmlns:a16="http://schemas.microsoft.com/office/drawing/2014/main" id="{CD1D8349-12A7-4917-BD9D-2D3E07ABC490}"/>
              </a:ext>
            </a:extLst>
          </p:cNvPr>
          <p:cNvSpPr/>
          <p:nvPr/>
        </p:nvSpPr>
        <p:spPr>
          <a:xfrm>
            <a:off x="772391" y="1718685"/>
            <a:ext cx="3016852"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等线" panose="02010600030101010101" pitchFamily="2" charset="-122"/>
              </a:rPr>
              <a:t>Temporal motivation theory </a:t>
            </a:r>
            <a:endParaRPr lang="zh-CN" altLang="en-US" dirty="0"/>
          </a:p>
        </p:txBody>
      </p:sp>
      <p:sp>
        <p:nvSpPr>
          <p:cNvPr id="13" name="矩形 12">
            <a:extLst>
              <a:ext uri="{FF2B5EF4-FFF2-40B4-BE49-F238E27FC236}">
                <a16:creationId xmlns:a16="http://schemas.microsoft.com/office/drawing/2014/main" id="{BA958943-E30F-4399-80AD-E599F018E952}"/>
              </a:ext>
            </a:extLst>
          </p:cNvPr>
          <p:cNvSpPr/>
          <p:nvPr/>
        </p:nvSpPr>
        <p:spPr>
          <a:xfrm>
            <a:off x="3851920" y="866911"/>
            <a:ext cx="4752528" cy="614079"/>
          </a:xfrm>
          <a:prstGeom prst="rect">
            <a:avLst/>
          </a:prstGeom>
        </p:spPr>
        <p:txBody>
          <a:bodyPr wrap="square">
            <a:spAutoFit/>
          </a:bodyPr>
          <a:lstStyle/>
          <a:p>
            <a:pPr algn="ctr">
              <a:lnSpc>
                <a:spcPct val="200000"/>
              </a:lnSpc>
            </a:pPr>
            <a:r>
              <a:rPr lang="en-US" altLang="zh-CN" sz="2000" b="1" dirty="0">
                <a:solidFill>
                  <a:schemeClr val="tx1"/>
                </a:solidFill>
                <a:latin typeface="Times New Roman" panose="02020603050405020304" pitchFamily="18" charset="0"/>
                <a:cs typeface="Times New Roman" panose="02020603050405020304" pitchFamily="18" charset="0"/>
              </a:rPr>
              <a:t>Strategies</a:t>
            </a:r>
          </a:p>
        </p:txBody>
      </p:sp>
    </p:spTree>
    <p:extLst>
      <p:ext uri="{BB962C8B-B14F-4D97-AF65-F5344CB8AC3E}">
        <p14:creationId xmlns:p14="http://schemas.microsoft.com/office/powerpoint/2010/main" val="88736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AutoShape 2"/>
          <p:cNvSpPr>
            <a:spLocks noChangeArrowheads="1"/>
          </p:cNvSpPr>
          <p:nvPr/>
        </p:nvSpPr>
        <p:spPr bwMode="auto">
          <a:xfrm rot="1581871">
            <a:off x="5795963" y="476250"/>
            <a:ext cx="2339975" cy="6381750"/>
          </a:xfrm>
          <a:prstGeom prst="triangle">
            <a:avLst>
              <a:gd name="adj" fmla="val 40153"/>
            </a:avLst>
          </a:prstGeom>
          <a:gradFill rotWithShape="1">
            <a:gsLst>
              <a:gs pos="0">
                <a:srgbClr val="5DAEFF">
                  <a:alpha val="50000"/>
                </a:srgbClr>
              </a:gs>
              <a:gs pos="100000">
                <a:schemeClr val="bg1"/>
              </a:gs>
            </a:gsLst>
            <a:lin ang="5400000" scaled="1"/>
          </a:gradFill>
          <a:ln w="9525" algn="ctr">
            <a:noFill/>
            <a:miter lim="800000"/>
          </a:ln>
          <a:effectLst/>
        </p:spPr>
        <p:txBody>
          <a:bodyPr wrap="none" anchor="ctr"/>
          <a:lstStyle/>
          <a:p>
            <a:pPr eaLnBrk="1" hangingPunct="1">
              <a:defRPr/>
            </a:pPr>
            <a:endParaRPr lang="zh-CN" altLang="en-US" sz="2000">
              <a:effectLst>
                <a:outerShdw blurRad="38100" dist="38100" dir="2700000" algn="tl">
                  <a:srgbClr val="000000">
                    <a:alpha val="43137"/>
                  </a:srgbClr>
                </a:outerShdw>
              </a:effectLst>
            </a:endParaRPr>
          </a:p>
        </p:txBody>
      </p:sp>
      <p:pic>
        <p:nvPicPr>
          <p:cNvPr id="26627" name="Picture 3" descr="Database Earth.gif                                             00000242STAAC #1                       B0D01979:"/>
          <p:cNvPicPr>
            <a:picLocks noChangeAspect="1" noChangeArrowheads="1"/>
          </p:cNvPicPr>
          <p:nvPr/>
        </p:nvPicPr>
        <p:blipFill>
          <a:blip r:embed="rId3" r:link="rId4">
            <a:lum bright="-38000" contrast="-42000"/>
            <a:extLst>
              <a:ext uri="{28A0092B-C50C-407E-A947-70E740481C1C}">
                <a14:useLocalDpi xmlns:a14="http://schemas.microsoft.com/office/drawing/2010/main" val="0"/>
              </a:ext>
            </a:extLst>
          </a:blip>
          <a:srcRect b="33853"/>
          <a:stretch>
            <a:fillRect/>
          </a:stretch>
        </p:blipFill>
        <p:spPr bwMode="invGray">
          <a:xfrm>
            <a:off x="0" y="5478463"/>
            <a:ext cx="9178925" cy="1406525"/>
          </a:xfrm>
          <a:prstGeom prst="rect">
            <a:avLst/>
          </a:prstGeom>
          <a:noFill/>
          <a:ln>
            <a:noFill/>
          </a:ln>
          <a:effectLst>
            <a:outerShdw dist="52363" dir="17042175" algn="ctr" rotWithShape="0">
              <a:srgbClr val="00135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haiyang1"/>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r="4713"/>
          <a:stretch>
            <a:fillRect/>
          </a:stretch>
        </p:blipFill>
        <p:spPr bwMode="auto">
          <a:xfrm rot="1893274">
            <a:off x="7235825" y="74613"/>
            <a:ext cx="18002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4"/>
          <p:cNvSpPr txBox="1">
            <a:spLocks noChangeArrowheads="1"/>
          </p:cNvSpPr>
          <p:nvPr/>
        </p:nvSpPr>
        <p:spPr bwMode="auto">
          <a:xfrm>
            <a:off x="971600" y="2580931"/>
            <a:ext cx="7776864"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9pPr>
          </a:lstStyle>
          <a:p>
            <a:r>
              <a:rPr lang="en-US" altLang="zh-CN" sz="2400" spc="300" dirty="0">
                <a:solidFill>
                  <a:schemeClr val="accent6">
                    <a:lumMod val="50000"/>
                  </a:schemeClr>
                </a:solidFill>
                <a:latin typeface="Arial" panose="020B0604020202020204"/>
              </a:rPr>
              <a:t>Part 1 Reading  &amp;</a:t>
            </a:r>
          </a:p>
          <a:p>
            <a:endParaRPr lang="en-US" altLang="zh-CN" sz="2400" spc="300" dirty="0">
              <a:solidFill>
                <a:schemeClr val="accent6">
                  <a:lumMod val="50000"/>
                </a:schemeClr>
              </a:solidFill>
              <a:latin typeface="Arial" panose="020B0604020202020204"/>
            </a:endParaRPr>
          </a:p>
          <a:p>
            <a:r>
              <a:rPr lang="en-US" altLang="zh-CN" sz="2400" spc="300" dirty="0">
                <a:solidFill>
                  <a:schemeClr val="accent6">
                    <a:lumMod val="50000"/>
                  </a:schemeClr>
                </a:solidFill>
                <a:latin typeface="Arial" panose="020B0604020202020204"/>
              </a:rPr>
              <a:t>Part 2 Managing Your Writing Behavior</a:t>
            </a:r>
          </a:p>
        </p:txBody>
      </p:sp>
    </p:spTree>
    <p:extLst>
      <p:ext uri="{BB962C8B-B14F-4D97-AF65-F5344CB8AC3E}">
        <p14:creationId xmlns:p14="http://schemas.microsoft.com/office/powerpoint/2010/main" val="2353420949"/>
      </p:ext>
    </p:extLst>
  </p:cSld>
  <p:clrMapOvr>
    <a:masterClrMapping/>
  </p:clrMapOvr>
  <p:transition spd="slow" advTm="1006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3DBB-E887-F4D0-A5A9-88B21D58AD37}"/>
            </a:ext>
          </a:extLst>
        </p:cNvPr>
        <p:cNvGrpSpPr/>
        <p:nvPr/>
      </p:nvGrpSpPr>
      <p:grpSpPr>
        <a:xfrm>
          <a:off x="0" y="0"/>
          <a:ext cx="0" cy="0"/>
          <a:chOff x="0" y="0"/>
          <a:chExt cx="0" cy="0"/>
        </a:xfrm>
      </p:grpSpPr>
      <p:sp>
        <p:nvSpPr>
          <p:cNvPr id="2" name="矩形 7">
            <a:extLst>
              <a:ext uri="{FF2B5EF4-FFF2-40B4-BE49-F238E27FC236}">
                <a16:creationId xmlns:a16="http://schemas.microsoft.com/office/drawing/2014/main" id="{98B2DA87-A3E9-114D-D5FC-EDA965033A1E}"/>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CECC7792-F805-BDA2-1BF0-B627AE6041EB}"/>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Unintentional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3" name="组合 2">
            <a:extLst>
              <a:ext uri="{FF2B5EF4-FFF2-40B4-BE49-F238E27FC236}">
                <a16:creationId xmlns:a16="http://schemas.microsoft.com/office/drawing/2014/main" id="{9CD77814-F876-9AD4-5B7A-6FDDFA1E82A0}"/>
              </a:ext>
            </a:extLst>
          </p:cNvPr>
          <p:cNvGrpSpPr/>
          <p:nvPr/>
        </p:nvGrpSpPr>
        <p:grpSpPr>
          <a:xfrm>
            <a:off x="683568" y="2060848"/>
            <a:ext cx="6696743" cy="2899152"/>
            <a:chOff x="1030348" y="1195362"/>
            <a:chExt cx="6698975" cy="2899152"/>
          </a:xfrm>
        </p:grpSpPr>
        <p:sp>
          <p:nvSpPr>
            <p:cNvPr id="70" name="TextBox 7">
              <a:extLst>
                <a:ext uri="{FF2B5EF4-FFF2-40B4-BE49-F238E27FC236}">
                  <a16:creationId xmlns:a16="http://schemas.microsoft.com/office/drawing/2014/main" id="{EE5ADEDD-3F60-8261-8BF0-9863EBA9FEBA}"/>
                </a:ext>
              </a:extLst>
            </p:cNvPr>
            <p:cNvSpPr txBox="1">
              <a:spLocks noChangeArrowheads="1"/>
            </p:cNvSpPr>
            <p:nvPr/>
          </p:nvSpPr>
          <p:spPr bwMode="auto">
            <a:xfrm>
              <a:off x="1102379" y="1195362"/>
              <a:ext cx="6626944" cy="281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2857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5000"/>
                </a:lnSpc>
                <a:spcBef>
                  <a:spcPts val="500"/>
                </a:spcBef>
                <a:buFont typeface="Wingdings" panose="05000000000000000000" pitchFamily="2" charset="2"/>
                <a:buChar char="Ø"/>
                <a:defRPr/>
              </a:pP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A </a:t>
              </a:r>
              <a:r>
                <a:rPr lang="zh-CN" altLang="en-US" sz="1800" b="1" i="1" u="none" strike="noStrike" baseline="0" dirty="0">
                  <a:solidFill>
                    <a:schemeClr val="tx1"/>
                  </a:solidFill>
                  <a:latin typeface="Times New Roman" panose="02020603050405020304" pitchFamily="18" charset="0"/>
                  <a:cs typeface="Times New Roman" panose="02020603050405020304" pitchFamily="18" charset="0"/>
                </a:rPr>
                <a:t>∝ </a:t>
              </a: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 E * V </a:t>
              </a:r>
              <a:r>
                <a:rPr lang="en-US" altLang="zh-CN" sz="1800" b="1" i="1" dirty="0">
                  <a:latin typeface="Times New Roman" panose="02020603050405020304" pitchFamily="18" charset="0"/>
                  <a:cs typeface="Times New Roman" panose="02020603050405020304" pitchFamily="18" charset="0"/>
                </a:rPr>
                <a:t>) / (</a:t>
              </a:r>
              <a:r>
                <a:rPr lang="el-GR" altLang="zh-CN" sz="1800" b="1" i="1" dirty="0">
                  <a:latin typeface="Times New Roman" panose="02020603050405020304" pitchFamily="18" charset="0"/>
                  <a:cs typeface="Times New Roman" panose="02020603050405020304" pitchFamily="18" charset="0"/>
                </a:rPr>
                <a:t> Γ</a:t>
              </a:r>
              <a:r>
                <a:rPr lang="en-US" altLang="zh-CN" sz="1800" b="1" i="1" dirty="0">
                  <a:latin typeface="Times New Roman" panose="02020603050405020304" pitchFamily="18" charset="0"/>
                  <a:cs typeface="Times New Roman" panose="02020603050405020304" pitchFamily="18" charset="0"/>
                </a:rPr>
                <a:t> * D )</a:t>
              </a:r>
            </a:p>
            <a:p>
              <a:pPr eaLnBrk="1" hangingPunct="1">
                <a:lnSpc>
                  <a:spcPct val="145000"/>
                </a:lnSpc>
                <a:spcBef>
                  <a:spcPts val="500"/>
                </a:spcBef>
                <a:buFont typeface="Wingdings" panose="05000000000000000000" pitchFamily="2" charset="2"/>
                <a:buChar char="Ø"/>
                <a:defRPr/>
              </a:pPr>
              <a:endParaRPr lang="en-US" altLang="zh-CN" sz="1800" b="1" i="1" dirty="0">
                <a:latin typeface="Times New Roman" panose="02020603050405020304" pitchFamily="18" charset="0"/>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A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(Attractiveness)</a:t>
              </a:r>
              <a:endPar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E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(Expectancy)</a:t>
              </a: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(Value)</a:t>
              </a:r>
            </a:p>
            <a:p>
              <a:pPr eaLnBrk="1" hangingPunct="1">
                <a:lnSpc>
                  <a:spcPct val="145000"/>
                </a:lnSpc>
                <a:spcBef>
                  <a:spcPts val="500"/>
                </a:spcBef>
                <a:buFont typeface="Wingdings" panose="05000000000000000000" pitchFamily="2" charset="2"/>
                <a:buChar char="Ø"/>
                <a:defRPr/>
              </a:pP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effectLst/>
                  <a:latin typeface="Times New Roman" panose="02020603050405020304" pitchFamily="18" charset="0"/>
                  <a:ea typeface="等线" panose="02010600030101010101" pitchFamily="2" charset="-122"/>
                  <a:cs typeface="Times New Roman" panose="02020603050405020304" pitchFamily="18" charset="0"/>
                </a:rPr>
                <a:t>Γ </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(Discounting)</a:t>
              </a:r>
            </a:p>
            <a:p>
              <a:pPr eaLnBrk="1" hangingPunct="1">
                <a:lnSpc>
                  <a:spcPct val="145000"/>
                </a:lnSpc>
                <a:spcBef>
                  <a:spcPts val="500"/>
                </a:spcBef>
                <a:buFont typeface="Wingdings" panose="05000000000000000000" pitchFamily="2" charset="2"/>
                <a:buChar char="Ø"/>
                <a:defRPr/>
              </a:pP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D</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(Delay)</a:t>
              </a:r>
              <a:endParaRPr lang="zh-CN" altLang="zh-CN" sz="1400" b="1"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8" name="圆角矩形 25">
              <a:extLst>
                <a:ext uri="{FF2B5EF4-FFF2-40B4-BE49-F238E27FC236}">
                  <a16:creationId xmlns:a16="http://schemas.microsoft.com/office/drawing/2014/main" id="{AC5ABF10-5455-4C88-F09D-036D87E7C9BE}"/>
                </a:ext>
              </a:extLst>
            </p:cNvPr>
            <p:cNvSpPr/>
            <p:nvPr/>
          </p:nvSpPr>
          <p:spPr>
            <a:xfrm>
              <a:off x="1030348" y="2042439"/>
              <a:ext cx="1959480" cy="205207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25">
            <a:extLst>
              <a:ext uri="{FF2B5EF4-FFF2-40B4-BE49-F238E27FC236}">
                <a16:creationId xmlns:a16="http://schemas.microsoft.com/office/drawing/2014/main" id="{2FE0FF46-3077-6DF8-9EC7-5C4903993DE7}"/>
              </a:ext>
            </a:extLst>
          </p:cNvPr>
          <p:cNvSpPr/>
          <p:nvPr/>
        </p:nvSpPr>
        <p:spPr>
          <a:xfrm>
            <a:off x="3981325" y="2907925"/>
            <a:ext cx="4608512" cy="2052069"/>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77336EE1-AFCE-FFCF-9E0F-380B808C9575}"/>
              </a:ext>
            </a:extLst>
          </p:cNvPr>
          <p:cNvCxnSpPr>
            <a:cxnSpLocks/>
          </p:cNvCxnSpPr>
          <p:nvPr/>
        </p:nvCxnSpPr>
        <p:spPr bwMode="auto">
          <a:xfrm>
            <a:off x="2771800" y="4293096"/>
            <a:ext cx="1080120" cy="0"/>
          </a:xfrm>
          <a:prstGeom prst="straightConnector1">
            <a:avLst/>
          </a:prstGeom>
          <a:ln>
            <a:solidFill>
              <a:srgbClr val="00956F"/>
            </a:solidFill>
            <a:headEnd type="none" w="med" len="med"/>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363E346-2176-854A-1346-E5CDB2FC210B}"/>
                  </a:ext>
                </a:extLst>
              </p:cNvPr>
              <p:cNvSpPr txBox="1"/>
              <p:nvPr/>
            </p:nvSpPr>
            <p:spPr>
              <a:xfrm>
                <a:off x="4067943" y="3289423"/>
                <a:ext cx="4525166" cy="1289071"/>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en-US" altLang="zh-CN" b="1" kern="100" dirty="0">
                    <a:solidFill>
                      <a:srgbClr val="1C49C6"/>
                    </a:solidFill>
                    <a:latin typeface="Times New Roman" panose="02020603050405020304" pitchFamily="18" charset="0"/>
                    <a:ea typeface="等线" panose="02010600030101010101" pitchFamily="2" charset="-122"/>
                    <a:cs typeface="Times New Roman" panose="02020603050405020304" pitchFamily="18" charset="0"/>
                  </a:rPr>
                  <a:t>Future rewards</a:t>
                </a:r>
              </a:p>
              <a:p>
                <a:pPr marL="285750" indent="-285750">
                  <a:lnSpc>
                    <a:spcPct val="150000"/>
                  </a:lnSpc>
                  <a:buFont typeface="Wingdings" panose="05000000000000000000" pitchFamily="2" charset="2"/>
                  <a:buChar char="Ø"/>
                </a:pPr>
                <a:r>
                  <a:rPr lang="en-US" altLang="zh-CN" b="1" dirty="0">
                    <a:solidFill>
                      <a:schemeClr val="tx1"/>
                    </a:solidFill>
                    <a:latin typeface="Times New Roman" panose="02020603050405020304" pitchFamily="18" charset="0"/>
                    <a:cs typeface="Times New Roman" panose="02020603050405020304" pitchFamily="18" charset="0"/>
                  </a:rPr>
                  <a:t>personal significance &amp; expected rewards</a:t>
                </a:r>
              </a:p>
              <a:p>
                <a:pPr marL="285750" indent="-285750">
                  <a:lnSpc>
                    <a:spcPct val="150000"/>
                  </a:lnSpc>
                  <a:buFont typeface="Wingdings" panose="05000000000000000000" pitchFamily="2" charset="2"/>
                  <a:buChar char="Ø"/>
                </a:pPr>
                <a:r>
                  <a:rPr lang="en-US" altLang="zh-CN" b="1"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rPr>
                  <a:t>Motivations </a:t>
                </a:r>
                <a14:m>
                  <m:oMath xmlns:m="http://schemas.openxmlformats.org/officeDocument/2006/math">
                    <m:r>
                      <a:rPr lang="en-US" altLang="zh-CN" b="1"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b="1"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rPr>
                  <a:t>commitment </a:t>
                </a:r>
                <a14:m>
                  <m:oMath xmlns:m="http://schemas.openxmlformats.org/officeDocument/2006/math">
                    <m:r>
                      <a:rPr lang="en-US" altLang="zh-CN" b="1"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b="1"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rPr>
                  <a:t>success</a:t>
                </a:r>
                <a:endParaRPr lang="zh-CN" altLang="en-US" b="1"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2363E346-2176-854A-1346-E5CDB2FC210B}"/>
                  </a:ext>
                </a:extLst>
              </p:cNvPr>
              <p:cNvSpPr txBox="1">
                <a:spLocks noRot="1" noChangeAspect="1" noMove="1" noResize="1" noEditPoints="1" noAdjustHandles="1" noChangeArrowheads="1" noChangeShapeType="1" noTextEdit="1"/>
              </p:cNvSpPr>
              <p:nvPr/>
            </p:nvSpPr>
            <p:spPr>
              <a:xfrm>
                <a:off x="4067943" y="3289423"/>
                <a:ext cx="4525166" cy="1289071"/>
              </a:xfrm>
              <a:prstGeom prst="rect">
                <a:avLst/>
              </a:prstGeom>
              <a:blipFill>
                <a:blip r:embed="rId3"/>
                <a:stretch>
                  <a:fillRect l="-808" r="-1077" b="-7109"/>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1679163-2194-4034-B16B-529F47D19867}"/>
              </a:ext>
            </a:extLst>
          </p:cNvPr>
          <p:cNvSpPr/>
          <p:nvPr/>
        </p:nvSpPr>
        <p:spPr>
          <a:xfrm>
            <a:off x="772391" y="1718685"/>
            <a:ext cx="3016852"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等线" panose="02010600030101010101" pitchFamily="2" charset="-122"/>
              </a:rPr>
              <a:t>Temporal motivation theory </a:t>
            </a:r>
            <a:endParaRPr lang="zh-CN" altLang="en-US" dirty="0"/>
          </a:p>
        </p:txBody>
      </p:sp>
      <p:sp>
        <p:nvSpPr>
          <p:cNvPr id="13" name="矩形 12">
            <a:extLst>
              <a:ext uri="{FF2B5EF4-FFF2-40B4-BE49-F238E27FC236}">
                <a16:creationId xmlns:a16="http://schemas.microsoft.com/office/drawing/2014/main" id="{1D7CBEAC-D4DC-4686-A914-29FDCEED9D7F}"/>
              </a:ext>
            </a:extLst>
          </p:cNvPr>
          <p:cNvSpPr/>
          <p:nvPr/>
        </p:nvSpPr>
        <p:spPr>
          <a:xfrm>
            <a:off x="3981325" y="2122764"/>
            <a:ext cx="4608512" cy="614079"/>
          </a:xfrm>
          <a:prstGeom prst="rect">
            <a:avLst/>
          </a:prstGeom>
        </p:spPr>
        <p:txBody>
          <a:bodyPr wrap="square">
            <a:spAutoFit/>
          </a:bodyPr>
          <a:lstStyle/>
          <a:p>
            <a:pPr algn="ctr">
              <a:lnSpc>
                <a:spcPct val="200000"/>
              </a:lnSpc>
            </a:pPr>
            <a:r>
              <a:rPr lang="en-US" altLang="zh-CN" sz="2000" b="1" dirty="0">
                <a:solidFill>
                  <a:schemeClr val="tx1"/>
                </a:solidFill>
                <a:latin typeface="Times New Roman" panose="02020603050405020304" pitchFamily="18" charset="0"/>
                <a:cs typeface="Times New Roman" panose="02020603050405020304" pitchFamily="18" charset="0"/>
              </a:rPr>
              <a:t>Strategies</a:t>
            </a:r>
          </a:p>
        </p:txBody>
      </p:sp>
    </p:spTree>
    <p:extLst>
      <p:ext uri="{BB962C8B-B14F-4D97-AF65-F5344CB8AC3E}">
        <p14:creationId xmlns:p14="http://schemas.microsoft.com/office/powerpoint/2010/main" val="1598895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B05B-EABA-7E6B-2670-4301254C416A}"/>
            </a:ext>
          </a:extLst>
        </p:cNvPr>
        <p:cNvGrpSpPr/>
        <p:nvPr/>
      </p:nvGrpSpPr>
      <p:grpSpPr>
        <a:xfrm>
          <a:off x="0" y="0"/>
          <a:ext cx="0" cy="0"/>
          <a:chOff x="0" y="0"/>
          <a:chExt cx="0" cy="0"/>
        </a:xfrm>
      </p:grpSpPr>
      <p:sp>
        <p:nvSpPr>
          <p:cNvPr id="19" name="文本框 18">
            <a:extLst>
              <a:ext uri="{FF2B5EF4-FFF2-40B4-BE49-F238E27FC236}">
                <a16:creationId xmlns:a16="http://schemas.microsoft.com/office/drawing/2014/main" id="{6DE76B91-6CB6-240F-D22A-C1DC81482196}"/>
              </a:ext>
            </a:extLst>
          </p:cNvPr>
          <p:cNvSpPr txBox="1"/>
          <p:nvPr/>
        </p:nvSpPr>
        <p:spPr>
          <a:xfrm>
            <a:off x="4167542" y="2348880"/>
            <a:ext cx="4673013" cy="2777940"/>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b="1" kern="100" dirty="0">
                <a:solidFill>
                  <a:srgbClr val="1C49C6"/>
                </a:solidFill>
                <a:latin typeface="Times New Roman" panose="02020603050405020304" pitchFamily="18" charset="0"/>
                <a:ea typeface="等线" panose="02010600030101010101" pitchFamily="2" charset="-122"/>
                <a:cs typeface="Times New Roman" panose="02020603050405020304" pitchFamily="18" charset="0"/>
              </a:rPr>
              <a:t>Reduce procrastination</a:t>
            </a:r>
          </a:p>
          <a:p>
            <a:pPr marL="285750" indent="-285750">
              <a:lnSpc>
                <a:spcPct val="200000"/>
              </a:lnSpc>
              <a:buFont typeface="Wingdings" panose="05000000000000000000" pitchFamily="2" charset="2"/>
              <a:buChar char="Ø"/>
            </a:pP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Timing your self-rewards</a:t>
            </a:r>
          </a:p>
          <a:p>
            <a:pPr marL="285750" indent="-285750">
              <a:lnSpc>
                <a:spcPct val="200000"/>
              </a:lnSpc>
              <a:buFont typeface="Wingdings" panose="05000000000000000000" pitchFamily="2" charset="2"/>
              <a:buChar char="Ø"/>
            </a:pP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Offering </a:t>
            </a:r>
            <a:r>
              <a:rPr lang="en-US" altLang="zh-CN" sz="1800" b="1" kern="100" dirty="0">
                <a:solidFill>
                  <a:srgbClr val="1C49C6"/>
                </a:solidFill>
                <a:effectLst/>
                <a:latin typeface="Times New Roman" panose="02020603050405020304" pitchFamily="18" charset="0"/>
                <a:ea typeface="等线" panose="02010600030101010101" pitchFamily="2" charset="-122"/>
                <a:cs typeface="Times New Roman" panose="02020603050405020304" pitchFamily="18" charset="0"/>
              </a:rPr>
              <a:t>small rewards</a:t>
            </a: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for incremental progress—</a:t>
            </a:r>
            <a:r>
              <a:rPr lang="en-US" altLang="zh-CN" sz="1800" b="1" kern="100" dirty="0">
                <a:solidFill>
                  <a:srgbClr val="1C49C6"/>
                </a:solidFill>
                <a:effectLst/>
                <a:latin typeface="Times New Roman" panose="02020603050405020304" pitchFamily="18" charset="0"/>
                <a:ea typeface="等线" panose="02010600030101010101" pitchFamily="2" charset="-122"/>
                <a:cs typeface="Times New Roman" panose="02020603050405020304" pitchFamily="18" charset="0"/>
              </a:rPr>
              <a:t>rather than a big reward </a:t>
            </a:r>
            <a:r>
              <a:rPr lang="en-US" altLang="zh-CN" sz="1800" b="1"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for completing the entire task</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2" name="矩形 7">
            <a:extLst>
              <a:ext uri="{FF2B5EF4-FFF2-40B4-BE49-F238E27FC236}">
                <a16:creationId xmlns:a16="http://schemas.microsoft.com/office/drawing/2014/main" id="{1A71039A-83FA-34E3-B51B-2232234F2FC7}"/>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12F6FF73-9358-E1D2-A86C-8D8DBB673826}"/>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Unintentional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3" name="组合 2">
            <a:extLst>
              <a:ext uri="{FF2B5EF4-FFF2-40B4-BE49-F238E27FC236}">
                <a16:creationId xmlns:a16="http://schemas.microsoft.com/office/drawing/2014/main" id="{7351B3C3-5930-4676-6967-AA68FA2AA5D8}"/>
              </a:ext>
            </a:extLst>
          </p:cNvPr>
          <p:cNvGrpSpPr/>
          <p:nvPr/>
        </p:nvGrpSpPr>
        <p:grpSpPr>
          <a:xfrm>
            <a:off x="683568" y="2060848"/>
            <a:ext cx="3088859" cy="2899152"/>
            <a:chOff x="1030348" y="1195362"/>
            <a:chExt cx="3089889" cy="2899152"/>
          </a:xfrm>
        </p:grpSpPr>
        <p:sp>
          <p:nvSpPr>
            <p:cNvPr id="70" name="TextBox 7">
              <a:extLst>
                <a:ext uri="{FF2B5EF4-FFF2-40B4-BE49-F238E27FC236}">
                  <a16:creationId xmlns:a16="http://schemas.microsoft.com/office/drawing/2014/main" id="{DC8E472D-188F-BC14-8B74-9A990E2A676D}"/>
                </a:ext>
              </a:extLst>
            </p:cNvPr>
            <p:cNvSpPr txBox="1">
              <a:spLocks noChangeArrowheads="1"/>
            </p:cNvSpPr>
            <p:nvPr/>
          </p:nvSpPr>
          <p:spPr bwMode="auto">
            <a:xfrm>
              <a:off x="1102379" y="1195362"/>
              <a:ext cx="3017858" cy="281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2857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5000"/>
                </a:lnSpc>
                <a:spcBef>
                  <a:spcPts val="500"/>
                </a:spcBef>
                <a:buFont typeface="Wingdings" panose="05000000000000000000" pitchFamily="2" charset="2"/>
                <a:buChar char="Ø"/>
                <a:defRPr/>
              </a:pP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A </a:t>
              </a:r>
              <a:r>
                <a:rPr lang="zh-CN" altLang="en-US" sz="1800" b="1" i="1" u="none" strike="noStrike" baseline="0" dirty="0">
                  <a:solidFill>
                    <a:schemeClr val="tx1"/>
                  </a:solidFill>
                  <a:latin typeface="Times New Roman" panose="02020603050405020304" pitchFamily="18" charset="0"/>
                  <a:cs typeface="Times New Roman" panose="02020603050405020304" pitchFamily="18" charset="0"/>
                </a:rPr>
                <a:t>∝ </a:t>
              </a:r>
              <a:r>
                <a:rPr lang="en-US" altLang="zh-CN" sz="1800" b="1" i="1" u="none" strike="noStrike" baseline="0" dirty="0">
                  <a:solidFill>
                    <a:schemeClr val="tx1"/>
                  </a:solidFill>
                  <a:latin typeface="Times New Roman" panose="02020603050405020304" pitchFamily="18" charset="0"/>
                  <a:cs typeface="Times New Roman" panose="02020603050405020304" pitchFamily="18" charset="0"/>
                </a:rPr>
                <a:t>( E * V </a:t>
              </a:r>
              <a:r>
                <a:rPr lang="en-US" altLang="zh-CN" sz="1800" b="1" i="1" dirty="0">
                  <a:latin typeface="Times New Roman" panose="02020603050405020304" pitchFamily="18" charset="0"/>
                  <a:cs typeface="Times New Roman" panose="02020603050405020304" pitchFamily="18" charset="0"/>
                </a:rPr>
                <a:t>) / (</a:t>
              </a:r>
              <a:r>
                <a:rPr lang="el-GR" altLang="zh-CN" sz="1800" b="1" i="1" dirty="0">
                  <a:latin typeface="Times New Roman" panose="02020603050405020304" pitchFamily="18" charset="0"/>
                  <a:cs typeface="Times New Roman" panose="02020603050405020304" pitchFamily="18" charset="0"/>
                </a:rPr>
                <a:t> Γ</a:t>
              </a:r>
              <a:r>
                <a:rPr lang="en-US" altLang="zh-CN" sz="1800" b="1" i="1" dirty="0">
                  <a:latin typeface="Times New Roman" panose="02020603050405020304" pitchFamily="18" charset="0"/>
                  <a:cs typeface="Times New Roman" panose="02020603050405020304" pitchFamily="18" charset="0"/>
                </a:rPr>
                <a:t> * D )</a:t>
              </a:r>
            </a:p>
            <a:p>
              <a:pPr eaLnBrk="1" hangingPunct="1">
                <a:lnSpc>
                  <a:spcPct val="145000"/>
                </a:lnSpc>
                <a:spcBef>
                  <a:spcPts val="500"/>
                </a:spcBef>
                <a:buFont typeface="Wingdings" panose="05000000000000000000" pitchFamily="2" charset="2"/>
                <a:buChar char="Ø"/>
                <a:defRPr/>
              </a:pPr>
              <a:endParaRPr lang="en-US" altLang="zh-CN" sz="1800" b="1" i="1" dirty="0">
                <a:latin typeface="Times New Roman" panose="02020603050405020304" pitchFamily="18" charset="0"/>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A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(Attractiveness)</a:t>
              </a:r>
              <a:endPar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E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(Expectancy)</a:t>
              </a:r>
            </a:p>
            <a:p>
              <a:pPr eaLnBrk="1" hangingPunct="1">
                <a:lnSpc>
                  <a:spcPct val="145000"/>
                </a:lnSpc>
                <a:spcBef>
                  <a:spcPts val="500"/>
                </a:spcBef>
                <a:buFont typeface="Wingdings" panose="05000000000000000000" pitchFamily="2" charset="2"/>
                <a:buChar char="Ø"/>
                <a:defRPr/>
              </a:pPr>
              <a:r>
                <a:rPr lang="en-US" altLang="zh-CN" sz="1400" b="1" i="1" kern="100" dirty="0">
                  <a:solidFill>
                    <a:schemeClr val="bg1">
                      <a:lumMod val="65000"/>
                    </a:schemeClr>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(Value)</a:t>
              </a:r>
            </a:p>
            <a:p>
              <a:pPr eaLnBrk="1" hangingPunct="1">
                <a:lnSpc>
                  <a:spcPct val="145000"/>
                </a:lnSpc>
                <a:spcBef>
                  <a:spcPts val="500"/>
                </a:spcBef>
                <a:buFont typeface="Wingdings" panose="05000000000000000000" pitchFamily="2" charset="2"/>
                <a:buChar char="Ø"/>
                <a:defRPr/>
              </a:pP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Γ </a:t>
              </a:r>
              <a:r>
                <a:rPr lang="en-US" altLang="zh-CN" sz="1400" b="1" kern="100" dirty="0">
                  <a:solidFill>
                    <a:schemeClr val="bg1">
                      <a:lumMod val="65000"/>
                    </a:schemeClr>
                  </a:solidFill>
                  <a:effectLst/>
                  <a:latin typeface="Times New Roman" panose="02020603050405020304" pitchFamily="18" charset="0"/>
                  <a:ea typeface="等线" panose="02010600030101010101" pitchFamily="2" charset="-122"/>
                  <a:cs typeface="Times New Roman" panose="02020603050405020304" pitchFamily="18" charset="0"/>
                </a:rPr>
                <a:t>(Discounting)</a:t>
              </a:r>
            </a:p>
            <a:p>
              <a:pPr eaLnBrk="1" hangingPunct="1">
                <a:lnSpc>
                  <a:spcPct val="145000"/>
                </a:lnSpc>
                <a:spcBef>
                  <a:spcPts val="500"/>
                </a:spcBef>
                <a:buFont typeface="Wingdings" panose="05000000000000000000" pitchFamily="2" charset="2"/>
                <a:buChar char="Ø"/>
                <a:defRPr/>
              </a:pP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b="1" i="1" kern="100" dirty="0">
                  <a:latin typeface="Times New Roman" panose="02020603050405020304" pitchFamily="18" charset="0"/>
                  <a:ea typeface="等线" panose="02010600030101010101" pitchFamily="2" charset="-122"/>
                  <a:cs typeface="Times New Roman" panose="02020603050405020304" pitchFamily="18" charset="0"/>
                </a:rPr>
                <a:t>D</a:t>
              </a:r>
              <a:r>
                <a:rPr lang="en-US" altLang="zh-CN" sz="1400" b="1" kern="100" dirty="0">
                  <a:effectLst/>
                  <a:latin typeface="Times New Roman" panose="02020603050405020304" pitchFamily="18" charset="0"/>
                  <a:ea typeface="等线" panose="02010600030101010101" pitchFamily="2" charset="-122"/>
                  <a:cs typeface="Times New Roman" panose="02020603050405020304" pitchFamily="18" charset="0"/>
                </a:rPr>
                <a:t> (Delay)</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8" name="圆角矩形 25">
              <a:extLst>
                <a:ext uri="{FF2B5EF4-FFF2-40B4-BE49-F238E27FC236}">
                  <a16:creationId xmlns:a16="http://schemas.microsoft.com/office/drawing/2014/main" id="{E53BEAF5-B14A-1A17-2CCF-967F3EB1C109}"/>
                </a:ext>
              </a:extLst>
            </p:cNvPr>
            <p:cNvSpPr/>
            <p:nvPr/>
          </p:nvSpPr>
          <p:spPr>
            <a:xfrm>
              <a:off x="1030348" y="2042439"/>
              <a:ext cx="1959480" cy="205207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25">
            <a:extLst>
              <a:ext uri="{FF2B5EF4-FFF2-40B4-BE49-F238E27FC236}">
                <a16:creationId xmlns:a16="http://schemas.microsoft.com/office/drawing/2014/main" id="{DE446FBC-30CF-9F32-6523-62D9CA951971}"/>
              </a:ext>
            </a:extLst>
          </p:cNvPr>
          <p:cNvSpPr/>
          <p:nvPr/>
        </p:nvSpPr>
        <p:spPr>
          <a:xfrm>
            <a:off x="4062275" y="2348880"/>
            <a:ext cx="4752528" cy="2952328"/>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8487F5D-0BEB-9794-BE07-B7B4F8DEEEBB}"/>
              </a:ext>
            </a:extLst>
          </p:cNvPr>
          <p:cNvCxnSpPr>
            <a:cxnSpLocks/>
          </p:cNvCxnSpPr>
          <p:nvPr/>
        </p:nvCxnSpPr>
        <p:spPr bwMode="auto">
          <a:xfrm>
            <a:off x="2771800" y="4725144"/>
            <a:ext cx="1080120" cy="0"/>
          </a:xfrm>
          <a:prstGeom prst="straightConnector1">
            <a:avLst/>
          </a:prstGeom>
          <a:ln>
            <a:solidFill>
              <a:srgbClr val="00956F"/>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463E5109-AA12-4755-B9B4-DBCDECD55FD6}"/>
              </a:ext>
            </a:extLst>
          </p:cNvPr>
          <p:cNvSpPr/>
          <p:nvPr/>
        </p:nvSpPr>
        <p:spPr>
          <a:xfrm>
            <a:off x="772391" y="1718685"/>
            <a:ext cx="3016852"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等线" panose="02010600030101010101" pitchFamily="2" charset="-122"/>
              </a:rPr>
              <a:t>Temporal motivation theory </a:t>
            </a:r>
            <a:endParaRPr lang="zh-CN" altLang="en-US" dirty="0"/>
          </a:p>
        </p:txBody>
      </p:sp>
      <p:sp>
        <p:nvSpPr>
          <p:cNvPr id="11" name="矩形 10">
            <a:extLst>
              <a:ext uri="{FF2B5EF4-FFF2-40B4-BE49-F238E27FC236}">
                <a16:creationId xmlns:a16="http://schemas.microsoft.com/office/drawing/2014/main" id="{66928F9D-4946-4FF6-A8B6-3696E9D8D4D6}"/>
              </a:ext>
            </a:extLst>
          </p:cNvPr>
          <p:cNvSpPr/>
          <p:nvPr/>
        </p:nvSpPr>
        <p:spPr>
          <a:xfrm>
            <a:off x="4127784" y="1651209"/>
            <a:ext cx="4752528" cy="614079"/>
          </a:xfrm>
          <a:prstGeom prst="rect">
            <a:avLst/>
          </a:prstGeom>
        </p:spPr>
        <p:txBody>
          <a:bodyPr wrap="square">
            <a:spAutoFit/>
          </a:bodyPr>
          <a:lstStyle/>
          <a:p>
            <a:pPr algn="ctr">
              <a:lnSpc>
                <a:spcPct val="200000"/>
              </a:lnSpc>
            </a:pPr>
            <a:r>
              <a:rPr lang="en-US" altLang="zh-CN" sz="2000" b="1" dirty="0">
                <a:solidFill>
                  <a:schemeClr val="tx1"/>
                </a:solidFill>
                <a:latin typeface="Times New Roman" panose="02020603050405020304" pitchFamily="18" charset="0"/>
                <a:cs typeface="Times New Roman" panose="02020603050405020304" pitchFamily="18" charset="0"/>
              </a:rPr>
              <a:t>Strategies</a:t>
            </a:r>
          </a:p>
        </p:txBody>
      </p:sp>
    </p:spTree>
    <p:extLst>
      <p:ext uri="{BB962C8B-B14F-4D97-AF65-F5344CB8AC3E}">
        <p14:creationId xmlns:p14="http://schemas.microsoft.com/office/powerpoint/2010/main" val="113032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5EB7-055E-68A0-E659-42BEAC01C5FC}"/>
            </a:ext>
          </a:extLst>
        </p:cNvPr>
        <p:cNvGrpSpPr/>
        <p:nvPr/>
      </p:nvGrpSpPr>
      <p:grpSpPr>
        <a:xfrm>
          <a:off x="0" y="0"/>
          <a:ext cx="0" cy="0"/>
          <a:chOff x="0" y="0"/>
          <a:chExt cx="0" cy="0"/>
        </a:xfrm>
      </p:grpSpPr>
      <p:pic>
        <p:nvPicPr>
          <p:cNvPr id="21" name="图片 20">
            <a:extLst>
              <a:ext uri="{FF2B5EF4-FFF2-40B4-BE49-F238E27FC236}">
                <a16:creationId xmlns:a16="http://schemas.microsoft.com/office/drawing/2014/main" id="{901D3DAB-21F5-E521-CA11-C7C383CAAE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9110" y="5085184"/>
            <a:ext cx="1344087" cy="1669191"/>
          </a:xfrm>
          <a:prstGeom prst="rect">
            <a:avLst/>
          </a:prstGeom>
        </p:spPr>
      </p:pic>
      <p:sp>
        <p:nvSpPr>
          <p:cNvPr id="2" name="矩形 7">
            <a:extLst>
              <a:ext uri="{FF2B5EF4-FFF2-40B4-BE49-F238E27FC236}">
                <a16:creationId xmlns:a16="http://schemas.microsoft.com/office/drawing/2014/main" id="{032D1EB6-087D-C6BF-3B94-B96C30F74A66}"/>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6F85DF11-FACA-E159-4266-4DE8CD1B4E19}"/>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 name="组合 4">
            <a:extLst>
              <a:ext uri="{FF2B5EF4-FFF2-40B4-BE49-F238E27FC236}">
                <a16:creationId xmlns:a16="http://schemas.microsoft.com/office/drawing/2014/main" id="{F16824AA-432D-4671-969C-1AC81A9BF698}"/>
              </a:ext>
            </a:extLst>
          </p:cNvPr>
          <p:cNvGrpSpPr/>
          <p:nvPr/>
        </p:nvGrpSpPr>
        <p:grpSpPr>
          <a:xfrm>
            <a:off x="3284614" y="5301208"/>
            <a:ext cx="5033053" cy="921772"/>
            <a:chOff x="3284614" y="1507356"/>
            <a:chExt cx="5033053" cy="921772"/>
          </a:xfrm>
        </p:grpSpPr>
        <p:sp>
          <p:nvSpPr>
            <p:cNvPr id="22" name="椭圆 21">
              <a:extLst>
                <a:ext uri="{FF2B5EF4-FFF2-40B4-BE49-F238E27FC236}">
                  <a16:creationId xmlns:a16="http://schemas.microsoft.com/office/drawing/2014/main" id="{6CECBD5E-2C50-2CAF-C588-EC0C2C552C61}"/>
                </a:ext>
              </a:extLst>
            </p:cNvPr>
            <p:cNvSpPr/>
            <p:nvPr/>
          </p:nvSpPr>
          <p:spPr bwMode="auto">
            <a:xfrm>
              <a:off x="3284614" y="1507356"/>
              <a:ext cx="4673013" cy="921772"/>
            </a:xfrm>
            <a:prstGeom prst="ellipse">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23" name="箭头: 右 22">
              <a:extLst>
                <a:ext uri="{FF2B5EF4-FFF2-40B4-BE49-F238E27FC236}">
                  <a16:creationId xmlns:a16="http://schemas.microsoft.com/office/drawing/2014/main" id="{4261E2A6-F430-D748-15E8-97DE7844E3EC}"/>
                </a:ext>
              </a:extLst>
            </p:cNvPr>
            <p:cNvSpPr/>
            <p:nvPr/>
          </p:nvSpPr>
          <p:spPr bwMode="auto">
            <a:xfrm rot="3012896">
              <a:off x="7232717" y="1785161"/>
              <a:ext cx="628616" cy="568287"/>
            </a:xfrm>
            <a:prstGeom prst="rightArrow">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263CB384-07F0-A1D4-B881-CB24CA5D21F0}"/>
                </a:ext>
              </a:extLst>
            </p:cNvPr>
            <p:cNvSpPr txBox="1"/>
            <p:nvPr/>
          </p:nvSpPr>
          <p:spPr>
            <a:xfrm>
              <a:off x="3644654" y="1532012"/>
              <a:ext cx="4673013" cy="561949"/>
            </a:xfrm>
            <a:prstGeom prst="rect">
              <a:avLst/>
            </a:prstGeom>
            <a:noFill/>
          </p:spPr>
          <p:txBody>
            <a:bodyPr wrap="square">
              <a:spAutoFit/>
            </a:bodyPr>
            <a:lstStyle/>
            <a:p>
              <a:pPr>
                <a:lnSpc>
                  <a:spcPct val="200000"/>
                </a:lnSpc>
              </a:pPr>
              <a:r>
                <a:rPr lang="en-US" altLang="zh-CN" b="1" dirty="0">
                  <a:solidFill>
                    <a:schemeClr val="tx1"/>
                  </a:solidFill>
                  <a:latin typeface="Times New Roman" panose="02020603050405020304" pitchFamily="18" charset="0"/>
                  <a:ea typeface="等线" panose="02010600030101010101" pitchFamily="2" charset="-122"/>
                </a:rPr>
                <a:t>I don’t know what I’m going to say yet.</a:t>
              </a:r>
              <a:endParaRPr lang="en-US" altLang="zh-CN" sz="1800" b="1" dirty="0">
                <a:solidFill>
                  <a:schemeClr val="tx1"/>
                </a:solidFill>
                <a:effectLst/>
                <a:latin typeface="Times New Roman" panose="02020603050405020304" pitchFamily="18" charset="0"/>
                <a:ea typeface="等线" panose="02010600030101010101" pitchFamily="2" charset="-122"/>
              </a:endParaRPr>
            </a:p>
          </p:txBody>
        </p:sp>
      </p:grpSp>
      <p:pic>
        <p:nvPicPr>
          <p:cNvPr id="10" name="图片 9">
            <a:extLst>
              <a:ext uri="{FF2B5EF4-FFF2-40B4-BE49-F238E27FC236}">
                <a16:creationId xmlns:a16="http://schemas.microsoft.com/office/drawing/2014/main" id="{1F581C4D-824F-4A9B-8E2F-F886212DD669}"/>
              </a:ext>
            </a:extLst>
          </p:cNvPr>
          <p:cNvPicPr>
            <a:picLocks noChangeAspect="1"/>
          </p:cNvPicPr>
          <p:nvPr/>
        </p:nvPicPr>
        <p:blipFill>
          <a:blip r:embed="rId4" cstate="print">
            <a:extLst>
              <a:ext uri="{28A0092B-C50C-407E-A947-70E740481C1C}">
                <a14:useLocalDpi xmlns:a14="http://schemas.microsoft.com/office/drawing/2010/main" val="0"/>
              </a:ext>
            </a:extLst>
          </a:blip>
          <a:srcRect t="22700" b="16401"/>
          <a:stretch/>
        </p:blipFill>
        <p:spPr>
          <a:xfrm>
            <a:off x="269076" y="4749929"/>
            <a:ext cx="1296144" cy="1709763"/>
          </a:xfrm>
          <a:prstGeom prst="rect">
            <a:avLst/>
          </a:prstGeom>
        </p:spPr>
      </p:pic>
      <p:grpSp>
        <p:nvGrpSpPr>
          <p:cNvPr id="4" name="组合 3">
            <a:extLst>
              <a:ext uri="{FF2B5EF4-FFF2-40B4-BE49-F238E27FC236}">
                <a16:creationId xmlns:a16="http://schemas.microsoft.com/office/drawing/2014/main" id="{7DC1DE89-327E-45C5-88F3-C55C4FA245F7}"/>
              </a:ext>
            </a:extLst>
          </p:cNvPr>
          <p:cNvGrpSpPr/>
          <p:nvPr/>
        </p:nvGrpSpPr>
        <p:grpSpPr>
          <a:xfrm>
            <a:off x="1098219" y="4221088"/>
            <a:ext cx="4673013" cy="921772"/>
            <a:chOff x="1098219" y="4221088"/>
            <a:chExt cx="4673013" cy="921772"/>
          </a:xfrm>
        </p:grpSpPr>
        <p:sp>
          <p:nvSpPr>
            <p:cNvPr id="11" name="椭圆 10">
              <a:extLst>
                <a:ext uri="{FF2B5EF4-FFF2-40B4-BE49-F238E27FC236}">
                  <a16:creationId xmlns:a16="http://schemas.microsoft.com/office/drawing/2014/main" id="{4C5E1EB7-F1CD-4041-933D-E1FFC5F3BDDD}"/>
                </a:ext>
              </a:extLst>
            </p:cNvPr>
            <p:cNvSpPr/>
            <p:nvPr/>
          </p:nvSpPr>
          <p:spPr bwMode="auto">
            <a:xfrm>
              <a:off x="1098219" y="4221088"/>
              <a:ext cx="4673013" cy="921772"/>
            </a:xfrm>
            <a:prstGeom prst="ellipse">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2" name="文本框 11">
              <a:extLst>
                <a:ext uri="{FF2B5EF4-FFF2-40B4-BE49-F238E27FC236}">
                  <a16:creationId xmlns:a16="http://schemas.microsoft.com/office/drawing/2014/main" id="{F57FB99D-5BE2-4DB3-99FB-A3E41B6CF696}"/>
                </a:ext>
              </a:extLst>
            </p:cNvPr>
            <p:cNvSpPr txBox="1"/>
            <p:nvPr/>
          </p:nvSpPr>
          <p:spPr>
            <a:xfrm>
              <a:off x="1441074" y="4457113"/>
              <a:ext cx="4050787" cy="369332"/>
            </a:xfrm>
            <a:prstGeom prst="rect">
              <a:avLst/>
            </a:prstGeom>
            <a:noFill/>
          </p:spPr>
          <p:txBody>
            <a:bodyPr wrap="square">
              <a:spAutoFit/>
            </a:bodyPr>
            <a:lstStyle/>
            <a:p>
              <a:r>
                <a:rPr lang="en-US" altLang="zh-CN" b="1" dirty="0">
                  <a:solidFill>
                    <a:schemeClr val="tx1"/>
                  </a:solidFill>
                  <a:latin typeface="Times New Roman" panose="02020603050405020304" pitchFamily="18" charset="0"/>
                  <a:ea typeface="等线" panose="02010600030101010101" pitchFamily="2" charset="-122"/>
                </a:rPr>
                <a:t>I don’t have all the data or analyses yet.</a:t>
              </a:r>
            </a:p>
          </p:txBody>
        </p:sp>
      </p:grpSp>
      <p:sp>
        <p:nvSpPr>
          <p:cNvPr id="16" name="圆角矩形 25">
            <a:extLst>
              <a:ext uri="{FF2B5EF4-FFF2-40B4-BE49-F238E27FC236}">
                <a16:creationId xmlns:a16="http://schemas.microsoft.com/office/drawing/2014/main" id="{3D46C7E0-523F-4770-B133-7A7FD8E3227C}"/>
              </a:ext>
            </a:extLst>
          </p:cNvPr>
          <p:cNvSpPr/>
          <p:nvPr/>
        </p:nvSpPr>
        <p:spPr>
          <a:xfrm>
            <a:off x="1619046" y="1618619"/>
            <a:ext cx="5905907" cy="667031"/>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Faster and better at the right moment</a:t>
            </a:r>
            <a:endPar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圆角矩形 25">
            <a:extLst>
              <a:ext uri="{FF2B5EF4-FFF2-40B4-BE49-F238E27FC236}">
                <a16:creationId xmlns:a16="http://schemas.microsoft.com/office/drawing/2014/main" id="{1AC24868-FC47-46B3-A659-8E0B391E33BC}"/>
              </a:ext>
            </a:extLst>
          </p:cNvPr>
          <p:cNvSpPr/>
          <p:nvPr/>
        </p:nvSpPr>
        <p:spPr>
          <a:xfrm>
            <a:off x="1619046" y="3254590"/>
            <a:ext cx="5905907" cy="667031"/>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ea typeface="等线" panose="02010600030101010101" pitchFamily="2" charset="-122"/>
              </a:rPr>
              <a:t>Question: What they’re waiting</a:t>
            </a:r>
            <a:r>
              <a:rPr lang="en-US" altLang="zh-CN" sz="2000" dirty="0"/>
              <a:t> </a:t>
            </a:r>
            <a:r>
              <a:rPr lang="en-US" altLang="zh-CN" sz="2000" b="1" dirty="0">
                <a:solidFill>
                  <a:schemeClr val="tx1"/>
                </a:solidFill>
                <a:latin typeface="Times New Roman" panose="02020603050405020304" pitchFamily="18" charset="0"/>
                <a:ea typeface="等线" panose="02010600030101010101" pitchFamily="2" charset="-122"/>
              </a:rPr>
              <a:t>for?</a:t>
            </a:r>
            <a:endParaRPr lang="zh-CN" altLang="en-US" sz="2000" b="1" dirty="0">
              <a:solidFill>
                <a:schemeClr val="tx1"/>
              </a:solidFill>
              <a:latin typeface="Times New Roman" panose="02020603050405020304" pitchFamily="18" charset="0"/>
              <a:ea typeface="等线" panose="02010600030101010101" pitchFamily="2" charset="-122"/>
            </a:endParaRPr>
          </a:p>
        </p:txBody>
      </p:sp>
      <p:sp>
        <p:nvSpPr>
          <p:cNvPr id="9" name="爆炸形: 14 pt  8">
            <a:extLst>
              <a:ext uri="{FF2B5EF4-FFF2-40B4-BE49-F238E27FC236}">
                <a16:creationId xmlns:a16="http://schemas.microsoft.com/office/drawing/2014/main" id="{97C82916-4F07-4E8F-A118-91DF1A58B2AD}"/>
              </a:ext>
            </a:extLst>
          </p:cNvPr>
          <p:cNvSpPr/>
          <p:nvPr/>
        </p:nvSpPr>
        <p:spPr bwMode="auto">
          <a:xfrm>
            <a:off x="6130181" y="1954655"/>
            <a:ext cx="2187486" cy="1143350"/>
          </a:xfrm>
          <a:prstGeom prst="irregularSeal2">
            <a:avLst/>
          </a:prstGeom>
          <a:solidFill>
            <a:srgbClr val="FFFF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Wrong</a:t>
            </a:r>
            <a:endParaRPr kumimoji="0" lang="zh-CN" altLang="en-US" sz="2000" b="1"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96413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5EB7-055E-68A0-E659-42BEAC01C5FC}"/>
            </a:ext>
          </a:extLst>
        </p:cNvPr>
        <p:cNvGrpSpPr/>
        <p:nvPr/>
      </p:nvGrpSpPr>
      <p:grpSpPr>
        <a:xfrm>
          <a:off x="0" y="0"/>
          <a:ext cx="0" cy="0"/>
          <a:chOff x="0" y="0"/>
          <a:chExt cx="0" cy="0"/>
        </a:xfrm>
      </p:grpSpPr>
      <p:sp>
        <p:nvSpPr>
          <p:cNvPr id="2" name="矩形 7">
            <a:extLst>
              <a:ext uri="{FF2B5EF4-FFF2-40B4-BE49-F238E27FC236}">
                <a16:creationId xmlns:a16="http://schemas.microsoft.com/office/drawing/2014/main" id="{032D1EB6-087D-C6BF-3B94-B96C30F74A66}"/>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6F85DF11-FACA-E159-4266-4DE8CD1B4E19}"/>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pic>
        <p:nvPicPr>
          <p:cNvPr id="21" name="图片 20">
            <a:extLst>
              <a:ext uri="{FF2B5EF4-FFF2-40B4-BE49-F238E27FC236}">
                <a16:creationId xmlns:a16="http://schemas.microsoft.com/office/drawing/2014/main" id="{901D3DAB-21F5-E521-CA11-C7C383CAAE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9110" y="1907946"/>
            <a:ext cx="1344087" cy="1669191"/>
          </a:xfrm>
          <a:prstGeom prst="rect">
            <a:avLst/>
          </a:prstGeom>
        </p:spPr>
      </p:pic>
      <p:sp>
        <p:nvSpPr>
          <p:cNvPr id="22" name="椭圆 21">
            <a:extLst>
              <a:ext uri="{FF2B5EF4-FFF2-40B4-BE49-F238E27FC236}">
                <a16:creationId xmlns:a16="http://schemas.microsoft.com/office/drawing/2014/main" id="{6CECBD5E-2C50-2CAF-C588-EC0C2C552C61}"/>
              </a:ext>
            </a:extLst>
          </p:cNvPr>
          <p:cNvSpPr/>
          <p:nvPr/>
        </p:nvSpPr>
        <p:spPr bwMode="auto">
          <a:xfrm>
            <a:off x="3284614" y="1507356"/>
            <a:ext cx="4673013" cy="921772"/>
          </a:xfrm>
          <a:prstGeom prst="ellipse">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23" name="箭头: 右 22">
            <a:extLst>
              <a:ext uri="{FF2B5EF4-FFF2-40B4-BE49-F238E27FC236}">
                <a16:creationId xmlns:a16="http://schemas.microsoft.com/office/drawing/2014/main" id="{4261E2A6-F430-D748-15E8-97DE7844E3EC}"/>
              </a:ext>
            </a:extLst>
          </p:cNvPr>
          <p:cNvSpPr/>
          <p:nvPr/>
        </p:nvSpPr>
        <p:spPr bwMode="auto">
          <a:xfrm rot="3012896">
            <a:off x="7232717" y="1785161"/>
            <a:ext cx="628616" cy="568287"/>
          </a:xfrm>
          <a:prstGeom prst="rightArrow">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263CB384-07F0-A1D4-B881-CB24CA5D21F0}"/>
              </a:ext>
            </a:extLst>
          </p:cNvPr>
          <p:cNvSpPr txBox="1"/>
          <p:nvPr/>
        </p:nvSpPr>
        <p:spPr>
          <a:xfrm>
            <a:off x="3644654" y="1532012"/>
            <a:ext cx="4673013" cy="561949"/>
          </a:xfrm>
          <a:prstGeom prst="rect">
            <a:avLst/>
          </a:prstGeom>
          <a:noFill/>
        </p:spPr>
        <p:txBody>
          <a:bodyPr wrap="square">
            <a:spAutoFit/>
          </a:bodyPr>
          <a:lstStyle/>
          <a:p>
            <a:pPr>
              <a:lnSpc>
                <a:spcPct val="200000"/>
              </a:lnSpc>
            </a:pPr>
            <a:r>
              <a:rPr lang="en-US" altLang="zh-CN" sz="1800" b="1" dirty="0">
                <a:solidFill>
                  <a:schemeClr val="tx1"/>
                </a:solidFill>
                <a:effectLst/>
                <a:latin typeface="Times New Roman" panose="02020603050405020304" pitchFamily="18" charset="0"/>
                <a:ea typeface="等线" panose="02010600030101010101" pitchFamily="2" charset="-122"/>
              </a:rPr>
              <a:t>I don’t have all the data or analyses yet.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6EF646-436E-564F-CBAF-368E5498EDE7}"/>
                  </a:ext>
                </a:extLst>
              </p:cNvPr>
              <p:cNvSpPr txBox="1"/>
              <p:nvPr/>
            </p:nvSpPr>
            <p:spPr>
              <a:xfrm>
                <a:off x="346337" y="2556568"/>
                <a:ext cx="7105983" cy="96032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000" b="1" dirty="0">
                    <a:solidFill>
                      <a:schemeClr val="tx1"/>
                    </a:solidFill>
                    <a:effectLst/>
                    <a:latin typeface="Times New Roman" panose="02020603050405020304" pitchFamily="18" charset="0"/>
                    <a:ea typeface="等线" panose="02010600030101010101" pitchFamily="2" charset="-122"/>
                  </a:rPr>
                  <a:t>Begin writing too soon </a:t>
                </a:r>
                <a14:m>
                  <m:oMath xmlns:m="http://schemas.openxmlformats.org/officeDocument/2006/math">
                    <m:r>
                      <a:rPr lang="en-US" altLang="zh-CN" sz="2000" b="1" i="1" smtClean="0">
                        <a:solidFill>
                          <a:schemeClr val="tx1"/>
                        </a:solidFill>
                        <a:effectLst/>
                        <a:latin typeface="Cambria Math" panose="02040503050406030204" pitchFamily="18" charset="0"/>
                        <a:ea typeface="等线" panose="02010600030101010101" pitchFamily="2" charset="-122"/>
                      </a:rPr>
                      <m:t>→</m:t>
                    </m:r>
                  </m:oMath>
                </a14:m>
                <a:r>
                  <a:rPr lang="en-US" altLang="zh-CN" sz="2000" b="1" dirty="0">
                    <a:solidFill>
                      <a:schemeClr val="tx1"/>
                    </a:solidFill>
                    <a:effectLst/>
                    <a:latin typeface="Times New Roman" panose="02020603050405020304" pitchFamily="18" charset="0"/>
                    <a:ea typeface="等线" panose="02010600030101010101" pitchFamily="2" charset="-122"/>
                  </a:rPr>
                  <a:t> last analysis will change the story</a:t>
                </a:r>
              </a:p>
              <a:p>
                <a:pPr marL="285750" indent="-285750">
                  <a:lnSpc>
                    <a:spcPct val="150000"/>
                  </a:lnSpc>
                  <a:buFont typeface="Wingdings" panose="05000000000000000000" pitchFamily="2" charset="2"/>
                  <a:buChar char="Ø"/>
                </a:pPr>
                <a:r>
                  <a:rPr lang="en-US" altLang="zh-CN" sz="2000" b="1" dirty="0">
                    <a:solidFill>
                      <a:schemeClr val="tx1"/>
                    </a:solidFill>
                    <a:latin typeface="Times New Roman" panose="02020603050405020304" pitchFamily="18" charset="0"/>
                    <a:cs typeface="Times New Roman" panose="02020603050405020304" pitchFamily="18" charset="0"/>
                  </a:rPr>
                  <a:t>Suggestion: the inclusion of new data or analyses</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A6EF646-436E-564F-CBAF-368E5498EDE7}"/>
                  </a:ext>
                </a:extLst>
              </p:cNvPr>
              <p:cNvSpPr txBox="1">
                <a:spLocks noRot="1" noChangeAspect="1" noMove="1" noResize="1" noEditPoints="1" noAdjustHandles="1" noChangeArrowheads="1" noChangeShapeType="1" noTextEdit="1"/>
              </p:cNvSpPr>
              <p:nvPr/>
            </p:nvSpPr>
            <p:spPr>
              <a:xfrm>
                <a:off x="346337" y="2556568"/>
                <a:ext cx="7105983" cy="960328"/>
              </a:xfrm>
              <a:prstGeom prst="rect">
                <a:avLst/>
              </a:prstGeom>
              <a:blipFill>
                <a:blip r:embed="rId4"/>
                <a:stretch>
                  <a:fillRect l="-773" b="-10127"/>
                </a:stretch>
              </a:blipFill>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D673AE0C-FE8B-DDD6-9D54-85258DF4E56C}"/>
              </a:ext>
            </a:extLst>
          </p:cNvPr>
          <p:cNvCxnSpPr>
            <a:cxnSpLocks/>
          </p:cNvCxnSpPr>
          <p:nvPr/>
        </p:nvCxnSpPr>
        <p:spPr bwMode="auto">
          <a:xfrm flipV="1">
            <a:off x="601475" y="3885921"/>
            <a:ext cx="7704856" cy="54613"/>
          </a:xfrm>
          <a:prstGeom prst="line">
            <a:avLst/>
          </a:prstGeom>
          <a:ln>
            <a:solidFill>
              <a:srgbClr val="1C49C6"/>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爆炸形: 14 pt  14">
            <a:extLst>
              <a:ext uri="{FF2B5EF4-FFF2-40B4-BE49-F238E27FC236}">
                <a16:creationId xmlns:a16="http://schemas.microsoft.com/office/drawing/2014/main" id="{610DC0AF-4642-436B-8A47-1BE900422E69}"/>
              </a:ext>
            </a:extLst>
          </p:cNvPr>
          <p:cNvSpPr/>
          <p:nvPr/>
        </p:nvSpPr>
        <p:spPr bwMode="auto">
          <a:xfrm>
            <a:off x="6709466" y="2822953"/>
            <a:ext cx="2331871" cy="707657"/>
          </a:xfrm>
          <a:prstGeom prst="irregularSeal2">
            <a:avLst/>
          </a:prstGeom>
          <a:solidFill>
            <a:srgbClr val="FFFF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r>
              <a:rPr kumimoji="0" lang="en-US" altLang="zh-CN" sz="1400" b="1"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misplaced</a:t>
            </a:r>
            <a:endParaRPr kumimoji="0" lang="zh-CN" altLang="en-US" sz="1400" b="1"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7D78E6E5-1122-43C8-B7B1-0F48116A2966}"/>
              </a:ext>
            </a:extLst>
          </p:cNvPr>
          <p:cNvCxnSpPr/>
          <p:nvPr/>
        </p:nvCxnSpPr>
        <p:spPr bwMode="auto">
          <a:xfrm flipH="1" flipV="1">
            <a:off x="7043936" y="2989144"/>
            <a:ext cx="296999" cy="144016"/>
          </a:xfrm>
          <a:prstGeom prst="straightConnector1">
            <a:avLst/>
          </a:prstGeom>
          <a:solidFill>
            <a:srgbClr val="00B8FF"/>
          </a:solidFill>
          <a:ln w="2857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326934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6B604-8F11-4DDB-7642-0A89446394C5}"/>
            </a:ext>
          </a:extLst>
        </p:cNvPr>
        <p:cNvGrpSpPr/>
        <p:nvPr/>
      </p:nvGrpSpPr>
      <p:grpSpPr>
        <a:xfrm>
          <a:off x="0" y="0"/>
          <a:ext cx="0" cy="0"/>
          <a:chOff x="0" y="0"/>
          <a:chExt cx="0" cy="0"/>
        </a:xfrm>
      </p:grpSpPr>
      <p:sp>
        <p:nvSpPr>
          <p:cNvPr id="2" name="矩形 7">
            <a:extLst>
              <a:ext uri="{FF2B5EF4-FFF2-40B4-BE49-F238E27FC236}">
                <a16:creationId xmlns:a16="http://schemas.microsoft.com/office/drawing/2014/main" id="{C13544AC-CF27-FDFF-9733-3BBC6BD90755}"/>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4F344598-473B-DB9C-52EE-5D8C77DFC91D}"/>
              </a:ext>
            </a:extLst>
          </p:cNvPr>
          <p:cNvSpPr/>
          <p:nvPr/>
        </p:nvSpPr>
        <p:spPr>
          <a:xfrm>
            <a:off x="333250" y="10193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Intentional Non-starting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pic>
        <p:nvPicPr>
          <p:cNvPr id="7" name="图片 6">
            <a:extLst>
              <a:ext uri="{FF2B5EF4-FFF2-40B4-BE49-F238E27FC236}">
                <a16:creationId xmlns:a16="http://schemas.microsoft.com/office/drawing/2014/main" id="{5EA90B6B-AF32-4ADB-EBCF-AC222C7FAA35}"/>
              </a:ext>
            </a:extLst>
          </p:cNvPr>
          <p:cNvPicPr>
            <a:picLocks noChangeAspect="1"/>
          </p:cNvPicPr>
          <p:nvPr/>
        </p:nvPicPr>
        <p:blipFill>
          <a:blip r:embed="rId3" cstate="print">
            <a:extLst>
              <a:ext uri="{28A0092B-C50C-407E-A947-70E740481C1C}">
                <a14:useLocalDpi xmlns:a14="http://schemas.microsoft.com/office/drawing/2010/main" val="0"/>
              </a:ext>
            </a:extLst>
          </a:blip>
          <a:srcRect t="22700" b="16401"/>
          <a:stretch/>
        </p:blipFill>
        <p:spPr>
          <a:xfrm>
            <a:off x="269076" y="4749929"/>
            <a:ext cx="1296144" cy="1709763"/>
          </a:xfrm>
          <a:prstGeom prst="rect">
            <a:avLst/>
          </a:prstGeom>
        </p:spPr>
      </p:pic>
      <p:sp>
        <p:nvSpPr>
          <p:cNvPr id="13" name="箭头: 右 12">
            <a:extLst>
              <a:ext uri="{FF2B5EF4-FFF2-40B4-BE49-F238E27FC236}">
                <a16:creationId xmlns:a16="http://schemas.microsoft.com/office/drawing/2014/main" id="{C01F55F7-4C6F-D06D-BF92-E709DEB8142D}"/>
              </a:ext>
            </a:extLst>
          </p:cNvPr>
          <p:cNvSpPr/>
          <p:nvPr/>
        </p:nvSpPr>
        <p:spPr bwMode="auto">
          <a:xfrm rot="6983964">
            <a:off x="1289317" y="4542302"/>
            <a:ext cx="746996" cy="568287"/>
          </a:xfrm>
          <a:prstGeom prst="rightArrow">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1" name="椭圆 10">
            <a:extLst>
              <a:ext uri="{FF2B5EF4-FFF2-40B4-BE49-F238E27FC236}">
                <a16:creationId xmlns:a16="http://schemas.microsoft.com/office/drawing/2014/main" id="{75DB28DE-08A2-6A24-B4C9-8D354F3FE3C2}"/>
              </a:ext>
            </a:extLst>
          </p:cNvPr>
          <p:cNvSpPr/>
          <p:nvPr/>
        </p:nvSpPr>
        <p:spPr bwMode="auto">
          <a:xfrm>
            <a:off x="1098219" y="4221088"/>
            <a:ext cx="4673013" cy="921772"/>
          </a:xfrm>
          <a:prstGeom prst="ellipse">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0" name="文本框 9">
            <a:extLst>
              <a:ext uri="{FF2B5EF4-FFF2-40B4-BE49-F238E27FC236}">
                <a16:creationId xmlns:a16="http://schemas.microsoft.com/office/drawing/2014/main" id="{49EE19B1-35B1-E117-1811-AC5DCE28110B}"/>
              </a:ext>
            </a:extLst>
          </p:cNvPr>
          <p:cNvSpPr txBox="1"/>
          <p:nvPr/>
        </p:nvSpPr>
        <p:spPr>
          <a:xfrm>
            <a:off x="1441074" y="4457113"/>
            <a:ext cx="4050787" cy="369332"/>
          </a:xfrm>
          <a:prstGeom prst="rect">
            <a:avLst/>
          </a:prstGeom>
          <a:noFill/>
        </p:spPr>
        <p:txBody>
          <a:bodyPr wrap="square">
            <a:spAutoFit/>
          </a:bodyPr>
          <a:lstStyle/>
          <a:p>
            <a:r>
              <a:rPr lang="en-US" altLang="zh-CN" sz="1800" b="1" dirty="0">
                <a:solidFill>
                  <a:schemeClr val="tx1"/>
                </a:solidFill>
                <a:effectLst/>
                <a:latin typeface="Times New Roman" panose="02020603050405020304" pitchFamily="18" charset="0"/>
                <a:ea typeface="等线" panose="02010600030101010101" pitchFamily="2" charset="-122"/>
              </a:rPr>
              <a:t>I don’t know what I’m going to say yet.</a:t>
            </a:r>
            <a:endParaRPr lang="zh-CN" altLang="en-US" b="1" dirty="0"/>
          </a:p>
        </p:txBody>
      </p:sp>
      <p:pic>
        <p:nvPicPr>
          <p:cNvPr id="21" name="图片 20">
            <a:extLst>
              <a:ext uri="{FF2B5EF4-FFF2-40B4-BE49-F238E27FC236}">
                <a16:creationId xmlns:a16="http://schemas.microsoft.com/office/drawing/2014/main" id="{3232F2FE-52FE-89DD-CF1B-1AE748E9E8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9110" y="1907946"/>
            <a:ext cx="1344087" cy="1669191"/>
          </a:xfrm>
          <a:prstGeom prst="rect">
            <a:avLst/>
          </a:prstGeom>
        </p:spPr>
      </p:pic>
      <p:sp>
        <p:nvSpPr>
          <p:cNvPr id="22" name="椭圆 21">
            <a:extLst>
              <a:ext uri="{FF2B5EF4-FFF2-40B4-BE49-F238E27FC236}">
                <a16:creationId xmlns:a16="http://schemas.microsoft.com/office/drawing/2014/main" id="{53074E77-CB52-A206-9702-453669E01517}"/>
              </a:ext>
            </a:extLst>
          </p:cNvPr>
          <p:cNvSpPr/>
          <p:nvPr/>
        </p:nvSpPr>
        <p:spPr bwMode="auto">
          <a:xfrm>
            <a:off x="3284614" y="1507356"/>
            <a:ext cx="4673013" cy="921772"/>
          </a:xfrm>
          <a:prstGeom prst="ellipse">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23" name="箭头: 右 22">
            <a:extLst>
              <a:ext uri="{FF2B5EF4-FFF2-40B4-BE49-F238E27FC236}">
                <a16:creationId xmlns:a16="http://schemas.microsoft.com/office/drawing/2014/main" id="{1A9B8D03-29BF-45EC-1117-F3BBCEA13E0C}"/>
              </a:ext>
            </a:extLst>
          </p:cNvPr>
          <p:cNvSpPr/>
          <p:nvPr/>
        </p:nvSpPr>
        <p:spPr bwMode="auto">
          <a:xfrm rot="3012896">
            <a:off x="7232717" y="1785161"/>
            <a:ext cx="628616" cy="568287"/>
          </a:xfrm>
          <a:prstGeom prst="rightArrow">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C5559719-DD5F-DD5B-93D9-2A4B501B844F}"/>
              </a:ext>
            </a:extLst>
          </p:cNvPr>
          <p:cNvSpPr txBox="1"/>
          <p:nvPr/>
        </p:nvSpPr>
        <p:spPr>
          <a:xfrm>
            <a:off x="3644654" y="1532012"/>
            <a:ext cx="4673013" cy="561949"/>
          </a:xfrm>
          <a:prstGeom prst="rect">
            <a:avLst/>
          </a:prstGeom>
          <a:noFill/>
        </p:spPr>
        <p:txBody>
          <a:bodyPr wrap="square">
            <a:spAutoFit/>
          </a:bodyPr>
          <a:lstStyle/>
          <a:p>
            <a:pPr>
              <a:lnSpc>
                <a:spcPct val="200000"/>
              </a:lnSpc>
            </a:pPr>
            <a:r>
              <a:rPr lang="en-US" altLang="zh-CN" sz="1800" b="1" dirty="0">
                <a:solidFill>
                  <a:schemeClr val="tx1"/>
                </a:solidFill>
                <a:effectLst/>
                <a:latin typeface="Times New Roman" panose="02020603050405020304" pitchFamily="18" charset="0"/>
                <a:ea typeface="等线" panose="02010600030101010101" pitchFamily="2" charset="-122"/>
              </a:rPr>
              <a:t>I don’t have all the data or analyses yet.</a:t>
            </a:r>
          </a:p>
        </p:txBody>
      </p:sp>
      <p:sp>
        <p:nvSpPr>
          <p:cNvPr id="5" name="文本框 4">
            <a:extLst>
              <a:ext uri="{FF2B5EF4-FFF2-40B4-BE49-F238E27FC236}">
                <a16:creationId xmlns:a16="http://schemas.microsoft.com/office/drawing/2014/main" id="{B2DE929B-63D0-A6FA-C390-525E5C8924C7}"/>
              </a:ext>
            </a:extLst>
          </p:cNvPr>
          <p:cNvSpPr txBox="1"/>
          <p:nvPr/>
        </p:nvSpPr>
        <p:spPr>
          <a:xfrm>
            <a:off x="1532092" y="5333794"/>
            <a:ext cx="7561636" cy="142199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000" b="1" dirty="0">
                <a:solidFill>
                  <a:schemeClr val="tx1"/>
                </a:solidFill>
                <a:latin typeface="Times New Roman" panose="02020603050405020304" pitchFamily="18" charset="0"/>
                <a:ea typeface="等线" panose="02010600030101010101" pitchFamily="2" charset="-122"/>
              </a:rPr>
              <a:t>Have a static view of writing.</a:t>
            </a:r>
          </a:p>
          <a:p>
            <a:pPr marL="285750" indent="-285750">
              <a:lnSpc>
                <a:spcPct val="150000"/>
              </a:lnSpc>
              <a:buFont typeface="Wingdings" panose="05000000000000000000" pitchFamily="2" charset="2"/>
              <a:buChar char="Ø"/>
            </a:pPr>
            <a:r>
              <a:rPr lang="en-US" altLang="zh-CN" sz="2000" b="1" dirty="0">
                <a:solidFill>
                  <a:schemeClr val="tx1"/>
                </a:solidFill>
                <a:latin typeface="Times New Roman" panose="02020603050405020304" pitchFamily="18" charset="0"/>
                <a:ea typeface="等线" panose="02010600030101010101" pitchFamily="2" charset="-122"/>
              </a:rPr>
              <a:t>Wait to write until their ideas are perfectly clear.</a:t>
            </a:r>
          </a:p>
          <a:p>
            <a:pPr marL="285750" indent="-285750">
              <a:lnSpc>
                <a:spcPct val="150000"/>
              </a:lnSpc>
              <a:buFont typeface="Wingdings" panose="05000000000000000000" pitchFamily="2" charset="2"/>
              <a:buChar char="Ø"/>
            </a:pPr>
            <a:r>
              <a:rPr lang="en-US" altLang="zh-CN" sz="2000" b="1" dirty="0">
                <a:solidFill>
                  <a:schemeClr val="tx1"/>
                </a:solidFill>
                <a:latin typeface="Times New Roman" panose="02020603050405020304" pitchFamily="18" charset="0"/>
                <a:ea typeface="等线" panose="02010600030101010101" pitchFamily="2" charset="-122"/>
              </a:rPr>
              <a:t> Most writers write in a dynamic process.</a:t>
            </a:r>
            <a:endParaRPr lang="zh-CN" altLang="en-US" sz="2000" b="1" dirty="0">
              <a:solidFill>
                <a:schemeClr val="tx1"/>
              </a:solidFill>
              <a:latin typeface="Times New Roman" panose="02020603050405020304" pitchFamily="18" charset="0"/>
              <a:ea typeface="等线" panose="02010600030101010101" pitchFamily="2" charset="-122"/>
            </a:endParaRPr>
          </a:p>
        </p:txBody>
      </p:sp>
      <p:cxnSp>
        <p:nvCxnSpPr>
          <p:cNvPr id="8" name="直接连接符 7">
            <a:extLst>
              <a:ext uri="{FF2B5EF4-FFF2-40B4-BE49-F238E27FC236}">
                <a16:creationId xmlns:a16="http://schemas.microsoft.com/office/drawing/2014/main" id="{E2B44F31-D67C-3BDC-1C85-FBB077ADEB09}"/>
              </a:ext>
            </a:extLst>
          </p:cNvPr>
          <p:cNvCxnSpPr>
            <a:cxnSpLocks/>
          </p:cNvCxnSpPr>
          <p:nvPr/>
        </p:nvCxnSpPr>
        <p:spPr bwMode="auto">
          <a:xfrm flipV="1">
            <a:off x="601475" y="3885921"/>
            <a:ext cx="7704856" cy="54613"/>
          </a:xfrm>
          <a:prstGeom prst="line">
            <a:avLst/>
          </a:prstGeom>
          <a:ln>
            <a:solidFill>
              <a:srgbClr val="1C49C6"/>
            </a:solidFill>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58075FF-344D-42FC-9D3C-7ADF01B9647C}"/>
                  </a:ext>
                </a:extLst>
              </p:cNvPr>
              <p:cNvSpPr txBox="1"/>
              <p:nvPr/>
            </p:nvSpPr>
            <p:spPr>
              <a:xfrm>
                <a:off x="346337" y="2556568"/>
                <a:ext cx="7105983" cy="96032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000" b="1" dirty="0">
                    <a:solidFill>
                      <a:schemeClr val="tx1"/>
                    </a:solidFill>
                    <a:effectLst/>
                    <a:latin typeface="Times New Roman" panose="02020603050405020304" pitchFamily="18" charset="0"/>
                    <a:ea typeface="等线" panose="02010600030101010101" pitchFamily="2" charset="-122"/>
                  </a:rPr>
                  <a:t>Begin writing too soon </a:t>
                </a:r>
                <a14:m>
                  <m:oMath xmlns:m="http://schemas.openxmlformats.org/officeDocument/2006/math">
                    <m:r>
                      <a:rPr lang="en-US" altLang="zh-CN" sz="2000" b="1" i="1" smtClean="0">
                        <a:solidFill>
                          <a:schemeClr val="tx1"/>
                        </a:solidFill>
                        <a:effectLst/>
                        <a:latin typeface="Cambria Math" panose="02040503050406030204" pitchFamily="18" charset="0"/>
                        <a:ea typeface="等线" panose="02010600030101010101" pitchFamily="2" charset="-122"/>
                      </a:rPr>
                      <m:t>→</m:t>
                    </m:r>
                  </m:oMath>
                </a14:m>
                <a:r>
                  <a:rPr lang="en-US" altLang="zh-CN" sz="2000" b="1" dirty="0">
                    <a:solidFill>
                      <a:schemeClr val="tx1"/>
                    </a:solidFill>
                    <a:effectLst/>
                    <a:latin typeface="Times New Roman" panose="02020603050405020304" pitchFamily="18" charset="0"/>
                    <a:ea typeface="等线" panose="02010600030101010101" pitchFamily="2" charset="-122"/>
                  </a:rPr>
                  <a:t> last analysis will change the story</a:t>
                </a:r>
              </a:p>
              <a:p>
                <a:pPr marL="285750" indent="-285750">
                  <a:lnSpc>
                    <a:spcPct val="150000"/>
                  </a:lnSpc>
                  <a:buFont typeface="Wingdings" panose="05000000000000000000" pitchFamily="2" charset="2"/>
                  <a:buChar char="Ø"/>
                </a:pPr>
                <a:r>
                  <a:rPr lang="en-US" altLang="zh-CN" sz="2000" b="1" dirty="0">
                    <a:solidFill>
                      <a:schemeClr val="tx1"/>
                    </a:solidFill>
                    <a:latin typeface="Times New Roman" panose="02020603050405020304" pitchFamily="18" charset="0"/>
                    <a:cs typeface="Times New Roman" panose="02020603050405020304" pitchFamily="18" charset="0"/>
                  </a:rPr>
                  <a:t>Suggestion: the inclusion of new data or analyses</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758075FF-344D-42FC-9D3C-7ADF01B9647C}"/>
                  </a:ext>
                </a:extLst>
              </p:cNvPr>
              <p:cNvSpPr txBox="1">
                <a:spLocks noRot="1" noChangeAspect="1" noMove="1" noResize="1" noEditPoints="1" noAdjustHandles="1" noChangeArrowheads="1" noChangeShapeType="1" noTextEdit="1"/>
              </p:cNvSpPr>
              <p:nvPr/>
            </p:nvSpPr>
            <p:spPr>
              <a:xfrm>
                <a:off x="346337" y="2556568"/>
                <a:ext cx="7105983" cy="960328"/>
              </a:xfrm>
              <a:prstGeom prst="rect">
                <a:avLst/>
              </a:prstGeom>
              <a:blipFill>
                <a:blip r:embed="rId5"/>
                <a:stretch>
                  <a:fillRect l="-773" b="-10127"/>
                </a:stretch>
              </a:blipFill>
            </p:spPr>
            <p:txBody>
              <a:bodyPr/>
              <a:lstStyle/>
              <a:p>
                <a:r>
                  <a:rPr lang="zh-CN" altLang="en-US">
                    <a:noFill/>
                  </a:rPr>
                  <a:t> </a:t>
                </a:r>
              </a:p>
            </p:txBody>
          </p:sp>
        </mc:Fallback>
      </mc:AlternateContent>
      <p:sp>
        <p:nvSpPr>
          <p:cNvPr id="16" name="爆炸形: 14 pt  15">
            <a:extLst>
              <a:ext uri="{FF2B5EF4-FFF2-40B4-BE49-F238E27FC236}">
                <a16:creationId xmlns:a16="http://schemas.microsoft.com/office/drawing/2014/main" id="{1463C0C6-DF21-49A1-B127-E27A7816E8FF}"/>
              </a:ext>
            </a:extLst>
          </p:cNvPr>
          <p:cNvSpPr/>
          <p:nvPr/>
        </p:nvSpPr>
        <p:spPr bwMode="auto">
          <a:xfrm>
            <a:off x="6709466" y="2822953"/>
            <a:ext cx="2331871" cy="707657"/>
          </a:xfrm>
          <a:prstGeom prst="irregularSeal2">
            <a:avLst/>
          </a:prstGeom>
          <a:solidFill>
            <a:srgbClr val="FFFF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r>
              <a:rPr kumimoji="0" lang="en-US" altLang="zh-CN" sz="1400" b="1"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misplaced</a:t>
            </a:r>
            <a:endParaRPr kumimoji="0" lang="zh-CN" altLang="en-US" sz="1400" b="1" i="0" u="none" strike="noStrike" cap="none" normalizeH="0" baseline="0" dirty="0">
              <a:ln>
                <a:noFill/>
              </a:ln>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9E850290-0826-4A4D-A348-36D374F6EBAE}"/>
              </a:ext>
            </a:extLst>
          </p:cNvPr>
          <p:cNvCxnSpPr/>
          <p:nvPr/>
        </p:nvCxnSpPr>
        <p:spPr bwMode="auto">
          <a:xfrm flipH="1" flipV="1">
            <a:off x="7043936" y="2989144"/>
            <a:ext cx="296999" cy="144016"/>
          </a:xfrm>
          <a:prstGeom prst="straightConnector1">
            <a:avLst/>
          </a:prstGeom>
          <a:solidFill>
            <a:srgbClr val="00B8FF"/>
          </a:solidFill>
          <a:ln w="2857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137461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FF0E-71A6-0C73-2CF6-86C8380EFD9F}"/>
            </a:ext>
          </a:extLst>
        </p:cNvPr>
        <p:cNvGrpSpPr/>
        <p:nvPr/>
      </p:nvGrpSpPr>
      <p:grpSpPr>
        <a:xfrm>
          <a:off x="0" y="0"/>
          <a:ext cx="0" cy="0"/>
          <a:chOff x="0" y="0"/>
          <a:chExt cx="0" cy="0"/>
        </a:xfrm>
      </p:grpSpPr>
      <p:sp>
        <p:nvSpPr>
          <p:cNvPr id="2" name="矩形 7">
            <a:extLst>
              <a:ext uri="{FF2B5EF4-FFF2-40B4-BE49-F238E27FC236}">
                <a16:creationId xmlns:a16="http://schemas.microsoft.com/office/drawing/2014/main" id="{FAD7918C-E7C1-4F9E-C218-17EA08B4B2AB}"/>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A02CC622-BEDF-6A32-55EE-00A2B5137632}"/>
              </a:ext>
            </a:extLst>
          </p:cNvPr>
          <p:cNvSpPr/>
          <p:nvPr/>
        </p:nvSpPr>
        <p:spPr>
          <a:xfrm>
            <a:off x="405258" y="17050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Early Writing</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E86B6DD-9D4B-9917-89DA-4F8F9A021F56}"/>
                  </a:ext>
                </a:extLst>
              </p:cNvPr>
              <p:cNvSpPr txBox="1"/>
              <p:nvPr/>
            </p:nvSpPr>
            <p:spPr>
              <a:xfrm>
                <a:off x="755576" y="2242492"/>
                <a:ext cx="7344816" cy="1844992"/>
              </a:xfrm>
              <a:prstGeom prst="rect">
                <a:avLst/>
              </a:prstGeom>
              <a:noFill/>
            </p:spPr>
            <p:txBody>
              <a:bodyPr wrap="square">
                <a:spAutoFit/>
              </a:bodyPr>
              <a:lstStyle/>
              <a:p>
                <a:pPr eaLnBrk="1" hangingPunct="1">
                  <a:lnSpc>
                    <a:spcPct val="145000"/>
                  </a:lnSpc>
                  <a:spcBef>
                    <a:spcPts val="500"/>
                  </a:spcBef>
                  <a:buFont typeface="Wingdings" panose="05000000000000000000" pitchFamily="2" charset="2"/>
                  <a:buChar char="Ø"/>
                  <a:defRPr/>
                </a:pPr>
                <a:r>
                  <a:rPr lang="en-US" altLang="zh-CN" b="1" dirty="0">
                    <a:solidFill>
                      <a:schemeClr val="tx1"/>
                    </a:solidFill>
                    <a:latin typeface="Times New Roman" panose="02020603050405020304" pitchFamily="18" charset="0"/>
                    <a:cs typeface="Times New Roman" panose="02020603050405020304" pitchFamily="18" charset="0"/>
                  </a:rPr>
                  <a:t> Integrates writing with research planning and execution</a:t>
                </a:r>
              </a:p>
              <a:p>
                <a:pPr eaLnBrk="1" hangingPunct="1">
                  <a:lnSpc>
                    <a:spcPct val="145000"/>
                  </a:lnSpc>
                  <a:spcBef>
                    <a:spcPts val="500"/>
                  </a:spcBef>
                  <a:buFont typeface="Wingdings" panose="05000000000000000000" pitchFamily="2" charset="2"/>
                  <a:buChar char="Ø"/>
                  <a:defRPr/>
                </a:pPr>
                <a:r>
                  <a:rPr lang="en-US" altLang="zh-CN" b="1" dirty="0">
                    <a:solidFill>
                      <a:schemeClr val="tx1"/>
                    </a:solidFill>
                    <a:latin typeface="Times New Roman" panose="02020603050405020304" pitchFamily="18" charset="0"/>
                    <a:cs typeface="Times New Roman" panose="02020603050405020304" pitchFamily="18" charset="0"/>
                  </a:rPr>
                  <a:t> Separate task </a:t>
                </a:r>
                <a14:m>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m:t>
                    </m:r>
                  </m:oMath>
                </a14:m>
                <a:r>
                  <a:rPr lang="en-US" altLang="zh-CN" sz="1800" b="1" u="none" strike="noStrike" baseline="0" dirty="0">
                    <a:solidFill>
                      <a:schemeClr val="tx1"/>
                    </a:solidFill>
                    <a:latin typeface="Times New Roman" panose="02020603050405020304" pitchFamily="18" charset="0"/>
                    <a:cs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Continues task</a:t>
                </a:r>
              </a:p>
              <a:p>
                <a:pPr eaLnBrk="1" hangingPunct="1">
                  <a:lnSpc>
                    <a:spcPct val="145000"/>
                  </a:lnSpc>
                  <a:spcBef>
                    <a:spcPts val="500"/>
                  </a:spcBef>
                  <a:buFont typeface="Wingdings" panose="05000000000000000000" pitchFamily="2" charset="2"/>
                  <a:buChar char="Ø"/>
                  <a:defRPr/>
                </a:pPr>
                <a:r>
                  <a:rPr lang="en-US" altLang="zh-CN" b="1" dirty="0">
                    <a:solidFill>
                      <a:schemeClr val="tx1"/>
                    </a:solidFill>
                    <a:latin typeface="Times New Roman" panose="02020603050405020304" pitchFamily="18" charset="0"/>
                    <a:cs typeface="Times New Roman" panose="02020603050405020304" pitchFamily="18" charset="0"/>
                  </a:rPr>
                  <a:t> Document your methods </a:t>
                </a:r>
                <a14:m>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m:t>
                    </m:r>
                  </m:oMath>
                </a14:m>
                <a:r>
                  <a:rPr lang="en-US" altLang="zh-CN" b="1" dirty="0">
                    <a:solidFill>
                      <a:schemeClr val="tx1"/>
                    </a:solidFill>
                    <a:latin typeface="Times New Roman" panose="02020603050405020304" pitchFamily="18" charset="0"/>
                    <a:cs typeface="Times New Roman" panose="02020603050405020304" pitchFamily="18" charset="0"/>
                  </a:rPr>
                  <a:t> Refine your experimental design</a:t>
                </a:r>
              </a:p>
              <a:p>
                <a:pPr eaLnBrk="1" hangingPunct="1">
                  <a:lnSpc>
                    <a:spcPct val="145000"/>
                  </a:lnSpc>
                  <a:spcBef>
                    <a:spcPts val="500"/>
                  </a:spcBef>
                  <a:buFont typeface="Wingdings" panose="05000000000000000000" pitchFamily="2" charset="2"/>
                  <a:buChar char="Ø"/>
                  <a:defRPr/>
                </a:pPr>
                <a:r>
                  <a:rPr lang="en-US" altLang="zh-CN" b="1" dirty="0">
                    <a:solidFill>
                      <a:schemeClr val="tx1"/>
                    </a:solidFill>
                    <a:latin typeface="Times New Roman" panose="02020603050405020304" pitchFamily="18" charset="0"/>
                    <a:cs typeface="Times New Roman" panose="02020603050405020304" pitchFamily="18" charset="0"/>
                  </a:rPr>
                  <a:t> Draft your projects </a:t>
                </a:r>
                <a14:m>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m:t>
                    </m:r>
                  </m:oMath>
                </a14:m>
                <a:r>
                  <a:rPr lang="en-US" altLang="zh-CN" b="1" dirty="0">
                    <a:solidFill>
                      <a:schemeClr val="tx1"/>
                    </a:solidFill>
                    <a:latin typeface="Times New Roman" panose="02020603050405020304" pitchFamily="18" charset="0"/>
                    <a:cs typeface="Times New Roman" panose="02020603050405020304" pitchFamily="18" charset="0"/>
                  </a:rPr>
                  <a:t> Identify weaknesses</a:t>
                </a:r>
              </a:p>
            </p:txBody>
          </p:sp>
        </mc:Choice>
        <mc:Fallback xmlns="">
          <p:sp>
            <p:nvSpPr>
              <p:cNvPr id="6" name="文本框 5">
                <a:extLst>
                  <a:ext uri="{FF2B5EF4-FFF2-40B4-BE49-F238E27FC236}">
                    <a16:creationId xmlns:a16="http://schemas.microsoft.com/office/drawing/2014/main" id="{3E86B6DD-9D4B-9917-89DA-4F8F9A021F56}"/>
                  </a:ext>
                </a:extLst>
              </p:cNvPr>
              <p:cNvSpPr txBox="1">
                <a:spLocks noRot="1" noChangeAspect="1" noMove="1" noResize="1" noEditPoints="1" noAdjustHandles="1" noChangeArrowheads="1" noChangeShapeType="1" noTextEdit="1"/>
              </p:cNvSpPr>
              <p:nvPr/>
            </p:nvSpPr>
            <p:spPr>
              <a:xfrm>
                <a:off x="755576" y="2242492"/>
                <a:ext cx="7344816" cy="1844992"/>
              </a:xfrm>
              <a:prstGeom prst="rect">
                <a:avLst/>
              </a:prstGeom>
              <a:blipFill>
                <a:blip r:embed="rId3"/>
                <a:stretch>
                  <a:fillRect l="-581" b="-42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6187A79-343F-4892-9320-8BD0478A529C}"/>
              </a:ext>
            </a:extLst>
          </p:cNvPr>
          <p:cNvSpPr txBox="1"/>
          <p:nvPr/>
        </p:nvSpPr>
        <p:spPr>
          <a:xfrm>
            <a:off x="557947" y="4310031"/>
            <a:ext cx="7344816" cy="487121"/>
          </a:xfrm>
          <a:prstGeom prst="rect">
            <a:avLst/>
          </a:prstGeom>
          <a:noFill/>
        </p:spPr>
        <p:txBody>
          <a:bodyPr wrap="square">
            <a:spAutoFit/>
          </a:bodyPr>
          <a:lstStyle/>
          <a:p>
            <a:pPr algn="ctr" eaLnBrk="1" hangingPunct="1">
              <a:lnSpc>
                <a:spcPct val="145000"/>
              </a:lnSpc>
              <a:spcBef>
                <a:spcPts val="500"/>
              </a:spcBef>
              <a:defRPr/>
            </a:pPr>
            <a:r>
              <a:rPr lang="en-US" altLang="zh-CN" sz="2000" b="1" dirty="0">
                <a:solidFill>
                  <a:schemeClr val="tx1"/>
                </a:solidFill>
                <a:latin typeface="Times New Roman" panose="02020603050405020304" pitchFamily="18" charset="0"/>
                <a:cs typeface="Times New Roman" panose="02020603050405020304" pitchFamily="18" charset="0"/>
              </a:rPr>
              <a:t>Simplified, strong, more coherent</a:t>
            </a:r>
          </a:p>
        </p:txBody>
      </p:sp>
    </p:spTree>
    <p:extLst>
      <p:ext uri="{BB962C8B-B14F-4D97-AF65-F5344CB8AC3E}">
        <p14:creationId xmlns:p14="http://schemas.microsoft.com/office/powerpoint/2010/main" val="4293412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FF0E-71A6-0C73-2CF6-86C8380EFD9F}"/>
            </a:ext>
          </a:extLst>
        </p:cNvPr>
        <p:cNvGrpSpPr/>
        <p:nvPr/>
      </p:nvGrpSpPr>
      <p:grpSpPr>
        <a:xfrm>
          <a:off x="0" y="0"/>
          <a:ext cx="0" cy="0"/>
          <a:chOff x="0" y="0"/>
          <a:chExt cx="0" cy="0"/>
        </a:xfrm>
      </p:grpSpPr>
      <p:sp>
        <p:nvSpPr>
          <p:cNvPr id="2" name="矩形 7">
            <a:extLst>
              <a:ext uri="{FF2B5EF4-FFF2-40B4-BE49-F238E27FC236}">
                <a16:creationId xmlns:a16="http://schemas.microsoft.com/office/drawing/2014/main" id="{FAD7918C-E7C1-4F9E-C218-17EA08B4B2AB}"/>
              </a:ext>
            </a:extLst>
          </p:cNvPr>
          <p:cNvSpPr>
            <a:spLocks noChangeArrowheads="1"/>
          </p:cNvSpPr>
          <p:nvPr/>
        </p:nvSpPr>
        <p:spPr bwMode="auto">
          <a:xfrm>
            <a:off x="2839589" y="119992"/>
            <a:ext cx="2781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Getting Started</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69" name="矩形 68">
            <a:extLst>
              <a:ext uri="{FF2B5EF4-FFF2-40B4-BE49-F238E27FC236}">
                <a16:creationId xmlns:a16="http://schemas.microsoft.com/office/drawing/2014/main" id="{A02CC622-BEDF-6A32-55EE-00A2B5137632}"/>
              </a:ext>
            </a:extLst>
          </p:cNvPr>
          <p:cNvSpPr/>
          <p:nvPr/>
        </p:nvSpPr>
        <p:spPr>
          <a:xfrm>
            <a:off x="405258" y="1705025"/>
            <a:ext cx="5462886"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Easing In writing process</a:t>
            </a:r>
            <a:endParaRPr lang="zh-CN" altLang="en-US"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sp>
        <p:nvSpPr>
          <p:cNvPr id="6" name="文本框 5">
            <a:extLst>
              <a:ext uri="{FF2B5EF4-FFF2-40B4-BE49-F238E27FC236}">
                <a16:creationId xmlns:a16="http://schemas.microsoft.com/office/drawing/2014/main" id="{3E86B6DD-9D4B-9917-89DA-4F8F9A021F56}"/>
              </a:ext>
            </a:extLst>
          </p:cNvPr>
          <p:cNvSpPr txBox="1"/>
          <p:nvPr/>
        </p:nvSpPr>
        <p:spPr>
          <a:xfrm>
            <a:off x="755576" y="2242492"/>
            <a:ext cx="7344816" cy="2776529"/>
          </a:xfrm>
          <a:prstGeom prst="rect">
            <a:avLst/>
          </a:prstGeom>
          <a:noFill/>
        </p:spPr>
        <p:txBody>
          <a:bodyPr wrap="square">
            <a:spAutoFit/>
          </a:bodyPr>
          <a:lstStyle/>
          <a:p>
            <a:pPr eaLnBrk="1" hangingPunct="1">
              <a:lnSpc>
                <a:spcPct val="145000"/>
              </a:lnSpc>
              <a:spcBef>
                <a:spcPts val="500"/>
              </a:spcBef>
              <a:buFont typeface="Wingdings" panose="05000000000000000000" pitchFamily="2" charset="2"/>
              <a:buChar char="Ø"/>
              <a:defRPr/>
            </a:pPr>
            <a:r>
              <a:rPr lang="en-US" altLang="zh-CN" b="1" dirty="0">
                <a:solidFill>
                  <a:schemeClr val="tx1"/>
                </a:solidFill>
                <a:latin typeface="Times New Roman" panose="02020603050405020304" pitchFamily="18" charset="0"/>
                <a:cs typeface="Times New Roman" panose="02020603050405020304" pitchFamily="18" charset="0"/>
              </a:rPr>
              <a:t> Begin with the easiest  part</a:t>
            </a:r>
          </a:p>
          <a:p>
            <a:pPr lvl="1">
              <a:lnSpc>
                <a:spcPct val="145000"/>
              </a:lnSpc>
              <a:spcBef>
                <a:spcPts val="500"/>
              </a:spcBef>
              <a:buFont typeface="Wingdings" panose="05000000000000000000" pitchFamily="2" charset="2"/>
              <a:buChar char="p"/>
              <a:defRPr/>
            </a:pPr>
            <a:r>
              <a:rPr lang="en-US" altLang="zh-CN" b="1" dirty="0">
                <a:solidFill>
                  <a:schemeClr val="tx1"/>
                </a:solidFill>
                <a:latin typeface="Times New Roman" panose="02020603050405020304" pitchFamily="18" charset="0"/>
                <a:cs typeface="Times New Roman" panose="02020603050405020304" pitchFamily="18" charset="0"/>
              </a:rPr>
              <a:t>writing acknowledgments</a:t>
            </a:r>
          </a:p>
          <a:p>
            <a:pPr lvl="1">
              <a:lnSpc>
                <a:spcPct val="145000"/>
              </a:lnSpc>
              <a:spcBef>
                <a:spcPts val="500"/>
              </a:spcBef>
              <a:buFont typeface="Wingdings" panose="05000000000000000000" pitchFamily="2" charset="2"/>
              <a:buChar char="p"/>
              <a:defRPr/>
            </a:pPr>
            <a:r>
              <a:rPr lang="en-US" altLang="zh-CN" b="1" dirty="0">
                <a:solidFill>
                  <a:schemeClr val="tx1"/>
                </a:solidFill>
                <a:latin typeface="Times New Roman" panose="02020603050405020304" pitchFamily="18" charset="0"/>
                <a:cs typeface="Times New Roman" panose="02020603050405020304" pitchFamily="18" charset="0"/>
              </a:rPr>
              <a:t>drafting figures or tables</a:t>
            </a:r>
          </a:p>
          <a:p>
            <a:pPr lvl="1">
              <a:lnSpc>
                <a:spcPct val="145000"/>
              </a:lnSpc>
              <a:spcBef>
                <a:spcPts val="500"/>
              </a:spcBef>
              <a:buFont typeface="Wingdings" panose="05000000000000000000" pitchFamily="2" charset="2"/>
              <a:buChar char="p"/>
              <a:defRPr/>
            </a:pPr>
            <a:r>
              <a:rPr lang="en-US" altLang="zh-CN" b="1" dirty="0">
                <a:solidFill>
                  <a:schemeClr val="tx1"/>
                </a:solidFill>
                <a:latin typeface="Times New Roman" panose="02020603050405020304" pitchFamily="18" charset="0"/>
                <a:cs typeface="Times New Roman" panose="02020603050405020304" pitchFamily="18" charset="0"/>
              </a:rPr>
              <a:t>outlining your paper</a:t>
            </a:r>
          </a:p>
          <a:p>
            <a:pPr eaLnBrk="1" hangingPunct="1">
              <a:lnSpc>
                <a:spcPct val="145000"/>
              </a:lnSpc>
              <a:spcBef>
                <a:spcPts val="500"/>
              </a:spcBef>
              <a:buFont typeface="Wingdings" panose="05000000000000000000" pitchFamily="2" charset="2"/>
              <a:buChar char="Ø"/>
              <a:defRPr/>
            </a:pPr>
            <a:r>
              <a:rPr lang="en-US" altLang="zh-CN" b="1" dirty="0">
                <a:solidFill>
                  <a:schemeClr val="tx1"/>
                </a:solidFill>
                <a:latin typeface="Times New Roman" panose="02020603050405020304" pitchFamily="18" charset="0"/>
                <a:cs typeface="Times New Roman" panose="02020603050405020304" pitchFamily="18" charset="0"/>
              </a:rPr>
              <a:t> Increase motivation</a:t>
            </a:r>
          </a:p>
          <a:p>
            <a:pPr eaLnBrk="1" hangingPunct="1">
              <a:lnSpc>
                <a:spcPct val="145000"/>
              </a:lnSpc>
              <a:spcBef>
                <a:spcPts val="500"/>
              </a:spcBef>
              <a:buFont typeface="Wingdings" panose="05000000000000000000" pitchFamily="2" charset="2"/>
              <a:buChar char="Ø"/>
              <a:defRPr/>
            </a:pPr>
            <a:endParaRPr lang="en-US" altLang="zh-C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0525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AutoShape 2"/>
          <p:cNvSpPr>
            <a:spLocks noChangeArrowheads="1"/>
          </p:cNvSpPr>
          <p:nvPr/>
        </p:nvSpPr>
        <p:spPr bwMode="auto">
          <a:xfrm rot="1581871">
            <a:off x="5795963" y="476250"/>
            <a:ext cx="2339975" cy="6381750"/>
          </a:xfrm>
          <a:prstGeom prst="triangle">
            <a:avLst>
              <a:gd name="adj" fmla="val 40153"/>
            </a:avLst>
          </a:prstGeom>
          <a:gradFill rotWithShape="1">
            <a:gsLst>
              <a:gs pos="0">
                <a:srgbClr val="5DAEFF">
                  <a:alpha val="50000"/>
                </a:srgbClr>
              </a:gs>
              <a:gs pos="100000">
                <a:schemeClr val="bg1"/>
              </a:gs>
            </a:gsLst>
            <a:lin ang="5400000" scaled="1"/>
          </a:gradFill>
          <a:ln w="9525" algn="ctr">
            <a:noFill/>
            <a:miter lim="800000"/>
          </a:ln>
          <a:effectLst/>
        </p:spPr>
        <p:txBody>
          <a:bodyPr wrap="none" anchor="ctr"/>
          <a:lstStyle/>
          <a:p>
            <a:pPr eaLnBrk="1" hangingPunct="1">
              <a:defRPr/>
            </a:pPr>
            <a:endParaRPr lang="zh-CN" altLang="en-US" sz="2000">
              <a:effectLst>
                <a:outerShdw blurRad="38100" dist="38100" dir="2700000" algn="tl">
                  <a:srgbClr val="000000">
                    <a:alpha val="43137"/>
                  </a:srgbClr>
                </a:outerShdw>
              </a:effectLst>
            </a:endParaRPr>
          </a:p>
        </p:txBody>
      </p:sp>
      <p:pic>
        <p:nvPicPr>
          <p:cNvPr id="26627" name="Picture 3" descr="Database Earth.gif                                             00000242STAAC #1                       B0D01979:"/>
          <p:cNvPicPr>
            <a:picLocks noChangeAspect="1" noChangeArrowheads="1"/>
          </p:cNvPicPr>
          <p:nvPr/>
        </p:nvPicPr>
        <p:blipFill>
          <a:blip r:embed="rId3" r:link="rId4">
            <a:lum bright="-38000" contrast="-42000"/>
            <a:extLst>
              <a:ext uri="{28A0092B-C50C-407E-A947-70E740481C1C}">
                <a14:useLocalDpi xmlns:a14="http://schemas.microsoft.com/office/drawing/2010/main" val="0"/>
              </a:ext>
            </a:extLst>
          </a:blip>
          <a:srcRect b="33853"/>
          <a:stretch>
            <a:fillRect/>
          </a:stretch>
        </p:blipFill>
        <p:spPr bwMode="invGray">
          <a:xfrm>
            <a:off x="0" y="5478463"/>
            <a:ext cx="9178925" cy="1406525"/>
          </a:xfrm>
          <a:prstGeom prst="rect">
            <a:avLst/>
          </a:prstGeom>
          <a:noFill/>
          <a:ln>
            <a:noFill/>
          </a:ln>
          <a:effectLst>
            <a:outerShdw dist="52363" dir="17042175" algn="ctr" rotWithShape="0">
              <a:srgbClr val="00135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haiyang1"/>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r="4713"/>
          <a:stretch>
            <a:fillRect/>
          </a:stretch>
        </p:blipFill>
        <p:spPr bwMode="auto">
          <a:xfrm rot="1893274">
            <a:off x="7235825" y="74613"/>
            <a:ext cx="18002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4"/>
          <p:cNvSpPr txBox="1">
            <a:spLocks noChangeArrowheads="1"/>
          </p:cNvSpPr>
          <p:nvPr/>
        </p:nvSpPr>
        <p:spPr bwMode="auto">
          <a:xfrm>
            <a:off x="179512" y="2755845"/>
            <a:ext cx="87849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9pPr>
          </a:lstStyle>
          <a:p>
            <a:pPr algn="ctr"/>
            <a:r>
              <a:rPr lang="en-US" altLang="zh-CN" sz="4000" spc="300" dirty="0">
                <a:solidFill>
                  <a:schemeClr val="accent6">
                    <a:lumMod val="50000"/>
                  </a:schemeClr>
                </a:solidFill>
                <a:latin typeface="Arial" panose="020B0604020202020204"/>
              </a:rPr>
              <a:t>Part 4 Momentum</a:t>
            </a:r>
          </a:p>
        </p:txBody>
      </p:sp>
    </p:spTree>
    <p:extLst>
      <p:ext uri="{BB962C8B-B14F-4D97-AF65-F5344CB8AC3E}">
        <p14:creationId xmlns:p14="http://schemas.microsoft.com/office/powerpoint/2010/main" val="850706963"/>
      </p:ext>
    </p:extLst>
  </p:cSld>
  <p:clrMapOvr>
    <a:masterClrMapping/>
  </p:clrMapOvr>
  <p:transition spd="slow" advTm="1006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1265646" y="148768"/>
            <a:ext cx="66127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The importance of writing momentum</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7" name="Freeform 3">
            <a:extLst>
              <a:ext uri="{FF2B5EF4-FFF2-40B4-BE49-F238E27FC236}">
                <a16:creationId xmlns:a16="http://schemas.microsoft.com/office/drawing/2014/main" id="{52BE91C2-638B-47DD-A08F-CB2EAA42FC36}"/>
              </a:ext>
            </a:extLst>
          </p:cNvPr>
          <p:cNvSpPr/>
          <p:nvPr/>
        </p:nvSpPr>
        <p:spPr>
          <a:xfrm flipH="1">
            <a:off x="-496635" y="2116462"/>
            <a:ext cx="5183188" cy="2674308"/>
          </a:xfrm>
          <a:custGeom>
            <a:avLst/>
            <a:gdLst/>
            <a:ahLst/>
            <a:cxnLst/>
            <a:rect l="l" t="t" r="r" b="b"/>
            <a:pathLst>
              <a:path w="5370677" h="2674308">
                <a:moveTo>
                  <a:pt x="0" y="0"/>
                </a:moveTo>
                <a:lnTo>
                  <a:pt x="5370677" y="0"/>
                </a:lnTo>
                <a:lnTo>
                  <a:pt x="5370677" y="2661608"/>
                </a:lnTo>
                <a:lnTo>
                  <a:pt x="1612900" y="2674308"/>
                </a:lnTo>
                <a:lnTo>
                  <a:pt x="0" y="0"/>
                </a:lnTo>
                <a:close/>
              </a:path>
            </a:pathLst>
          </a:custGeom>
          <a:gradFill>
            <a:gsLst>
              <a:gs pos="0">
                <a:srgbClr val="FFFFFF">
                  <a:alpha val="62000"/>
                  <a:lumMod val="95000"/>
                </a:srgbClr>
              </a:gs>
              <a:gs pos="100000">
                <a:srgbClr val="FFFFFF">
                  <a:alpha val="0"/>
                  <a:lumMod val="95000"/>
                </a:srgbClr>
              </a:gs>
            </a:gsLst>
          </a:gradFill>
        </p:spPr>
        <p:txBody>
          <a:bodyPr vert="horz" wrap="square" lIns="91440" tIns="45720" rIns="91440" bIns="45720" anchor="ctr">
            <a:normAutofit/>
          </a:bodyPr>
          <a:lstStyle/>
          <a:p>
            <a:pPr marL="0" algn="ctr"/>
            <a:endParaRPr/>
          </a:p>
        </p:txBody>
      </p:sp>
      <p:sp>
        <p:nvSpPr>
          <p:cNvPr id="8" name="Freeform 4">
            <a:extLst>
              <a:ext uri="{FF2B5EF4-FFF2-40B4-BE49-F238E27FC236}">
                <a16:creationId xmlns:a16="http://schemas.microsoft.com/office/drawing/2014/main" id="{25C37234-A860-4300-B71A-EE8A44A03F8D}"/>
              </a:ext>
            </a:extLst>
          </p:cNvPr>
          <p:cNvSpPr/>
          <p:nvPr/>
        </p:nvSpPr>
        <p:spPr>
          <a:xfrm>
            <a:off x="4716016" y="2420888"/>
            <a:ext cx="5183188" cy="2674308"/>
          </a:xfrm>
          <a:custGeom>
            <a:avLst/>
            <a:gdLst/>
            <a:ahLst/>
            <a:cxnLst/>
            <a:rect l="l" t="t" r="r" b="b"/>
            <a:pathLst>
              <a:path w="5370677" h="2674308">
                <a:moveTo>
                  <a:pt x="0" y="0"/>
                </a:moveTo>
                <a:lnTo>
                  <a:pt x="5370677" y="0"/>
                </a:lnTo>
                <a:lnTo>
                  <a:pt x="5370677" y="2661608"/>
                </a:lnTo>
                <a:lnTo>
                  <a:pt x="1612900" y="2674308"/>
                </a:lnTo>
                <a:lnTo>
                  <a:pt x="0" y="0"/>
                </a:lnTo>
                <a:close/>
              </a:path>
            </a:pathLst>
          </a:custGeom>
          <a:gradFill>
            <a:gsLst>
              <a:gs pos="0">
                <a:srgbClr val="FFFFFF">
                  <a:alpha val="62000"/>
                  <a:lumMod val="95000"/>
                </a:srgbClr>
              </a:gs>
              <a:gs pos="100000">
                <a:srgbClr val="FFFFFF">
                  <a:alpha val="0"/>
                  <a:lumMod val="95000"/>
                </a:srgbClr>
              </a:gs>
            </a:gsLst>
          </a:gradFill>
        </p:spPr>
        <p:txBody>
          <a:bodyPr vert="horz" wrap="square" lIns="91440" tIns="45720" rIns="91440" bIns="45720" anchor="ctr">
            <a:normAutofit/>
          </a:bodyPr>
          <a:lstStyle/>
          <a:p>
            <a:pPr marL="0" algn="ctr"/>
            <a:endParaRPr/>
          </a:p>
        </p:txBody>
      </p:sp>
      <p:grpSp>
        <p:nvGrpSpPr>
          <p:cNvPr id="9" name="Group 5">
            <a:extLst>
              <a:ext uri="{FF2B5EF4-FFF2-40B4-BE49-F238E27FC236}">
                <a16:creationId xmlns:a16="http://schemas.microsoft.com/office/drawing/2014/main" id="{3772C574-73DD-4E45-BEB8-236DD54182DC}"/>
              </a:ext>
            </a:extLst>
          </p:cNvPr>
          <p:cNvGrpSpPr/>
          <p:nvPr/>
        </p:nvGrpSpPr>
        <p:grpSpPr>
          <a:xfrm>
            <a:off x="2649059" y="1943627"/>
            <a:ext cx="3652260" cy="3517199"/>
            <a:chOff x="4270344" y="1670400"/>
            <a:chExt cx="3652260" cy="3517199"/>
          </a:xfrm>
        </p:grpSpPr>
        <p:sp>
          <p:nvSpPr>
            <p:cNvPr id="10" name="AutoShape 6">
              <a:extLst>
                <a:ext uri="{FF2B5EF4-FFF2-40B4-BE49-F238E27FC236}">
                  <a16:creationId xmlns:a16="http://schemas.microsoft.com/office/drawing/2014/main" id="{916A8267-389C-4BB5-BB8D-2E3B920B5867}"/>
                </a:ext>
              </a:extLst>
            </p:cNvPr>
            <p:cNvSpPr/>
            <p:nvPr/>
          </p:nvSpPr>
          <p:spPr>
            <a:xfrm>
              <a:off x="4494888" y="2048730"/>
              <a:ext cx="3202224" cy="2760539"/>
            </a:xfrm>
            <a:prstGeom prst="triangle">
              <a:avLst/>
            </a:prstGeom>
            <a:pattFill prst="dkUpDiag">
              <a:fgClr>
                <a:schemeClr val="bg1">
                  <a:lumMod val="95000"/>
                </a:schemeClr>
              </a:fgClr>
              <a:bgClr>
                <a:schemeClr val="bg1"/>
              </a:bgClr>
            </a:pattFill>
            <a:ln w="38100" cap="flat" cmpd="sng">
              <a:solidFill>
                <a:srgbClr val="FFFFFF">
                  <a:lumMod val="75000"/>
                </a:srgbClr>
              </a:solidFill>
              <a:prstDash val="solid"/>
            </a:ln>
          </p:spPr>
          <p:txBody>
            <a:bodyPr vert="horz" wrap="square" lIns="91440" tIns="45720" rIns="91440" bIns="45720" anchor="ctr">
              <a:normAutofit/>
            </a:bodyPr>
            <a:lstStyle/>
            <a:p>
              <a:pPr marL="0" algn="ctr"/>
              <a:endParaRPr/>
            </a:p>
          </p:txBody>
        </p:sp>
        <p:grpSp>
          <p:nvGrpSpPr>
            <p:cNvPr id="11" name="Group 7">
              <a:extLst>
                <a:ext uri="{FF2B5EF4-FFF2-40B4-BE49-F238E27FC236}">
                  <a16:creationId xmlns:a16="http://schemas.microsoft.com/office/drawing/2014/main" id="{61910710-E035-4DF1-94D0-DECD5671171D}"/>
                </a:ext>
              </a:extLst>
            </p:cNvPr>
            <p:cNvGrpSpPr/>
            <p:nvPr/>
          </p:nvGrpSpPr>
          <p:grpSpPr>
            <a:xfrm>
              <a:off x="5717669" y="1670400"/>
              <a:ext cx="756660" cy="756660"/>
              <a:chOff x="7031243" y="3125990"/>
              <a:chExt cx="1025114" cy="1025114"/>
            </a:xfrm>
          </p:grpSpPr>
          <p:sp>
            <p:nvSpPr>
              <p:cNvPr id="23" name="AutoShape 8">
                <a:extLst>
                  <a:ext uri="{FF2B5EF4-FFF2-40B4-BE49-F238E27FC236}">
                    <a16:creationId xmlns:a16="http://schemas.microsoft.com/office/drawing/2014/main" id="{8B6242F7-0390-432D-9B30-3A75F8CE9435}"/>
                  </a:ext>
                </a:extLst>
              </p:cNvPr>
              <p:cNvSpPr/>
              <p:nvPr/>
            </p:nvSpPr>
            <p:spPr>
              <a:xfrm>
                <a:off x="7031243" y="3125990"/>
                <a:ext cx="1025114" cy="1025114"/>
              </a:xfrm>
              <a:prstGeom prst="ellipse">
                <a:avLst/>
              </a:prstGeom>
              <a:solidFill>
                <a:srgbClr val="FF0000"/>
              </a:solidFill>
              <a:ln w="57150" cap="flat" cmpd="sng">
                <a:solidFill>
                  <a:srgbClr val="FFFFFF"/>
                </a:solidFill>
                <a:prstDash val="solid"/>
              </a:ln>
            </p:spPr>
            <p:txBody>
              <a:bodyPr vert="horz" wrap="square" lIns="91440" tIns="45720" rIns="91440" bIns="45720" anchor="ctr">
                <a:normAutofit/>
              </a:bodyPr>
              <a:lstStyle/>
              <a:p>
                <a:pPr marL="0" algn="ctr"/>
                <a:endParaRPr/>
              </a:p>
            </p:txBody>
          </p:sp>
          <p:sp>
            <p:nvSpPr>
              <p:cNvPr id="24" name="Freeform 9">
                <a:extLst>
                  <a:ext uri="{FF2B5EF4-FFF2-40B4-BE49-F238E27FC236}">
                    <a16:creationId xmlns:a16="http://schemas.microsoft.com/office/drawing/2014/main" id="{A6984CEB-C2EC-424C-B0B2-5F4E66609F52}"/>
                  </a:ext>
                </a:extLst>
              </p:cNvPr>
              <p:cNvSpPr/>
              <p:nvPr/>
            </p:nvSpPr>
            <p:spPr>
              <a:xfrm>
                <a:off x="7334279" y="3429001"/>
                <a:ext cx="419040" cy="419094"/>
              </a:xfrm>
              <a:custGeom>
                <a:avLst/>
                <a:gdLst/>
                <a:ahLst/>
                <a:cxnLst/>
                <a:rect l="l" t="t" r="r" b="b"/>
                <a:pathLst>
                  <a:path w="607489" h="607568">
                    <a:moveTo>
                      <a:pt x="533257" y="454864"/>
                    </a:moveTo>
                    <a:cubicBezTo>
                      <a:pt x="540021" y="454864"/>
                      <a:pt x="546477" y="458855"/>
                      <a:pt x="549398" y="464840"/>
                    </a:cubicBezTo>
                    <a:lnTo>
                      <a:pt x="605663" y="577181"/>
                    </a:lnTo>
                    <a:cubicBezTo>
                      <a:pt x="609967" y="586082"/>
                      <a:pt x="606431" y="596979"/>
                      <a:pt x="597515" y="601429"/>
                    </a:cubicBezTo>
                    <a:lnTo>
                      <a:pt x="588753" y="605727"/>
                    </a:lnTo>
                    <a:cubicBezTo>
                      <a:pt x="586293" y="606954"/>
                      <a:pt x="583680" y="607568"/>
                      <a:pt x="580913" y="607568"/>
                    </a:cubicBezTo>
                    <a:cubicBezTo>
                      <a:pt x="573995" y="607568"/>
                      <a:pt x="567692" y="603731"/>
                      <a:pt x="564617" y="597593"/>
                    </a:cubicBezTo>
                    <a:lnTo>
                      <a:pt x="508506" y="485252"/>
                    </a:lnTo>
                    <a:cubicBezTo>
                      <a:pt x="504048" y="476350"/>
                      <a:pt x="507738" y="465454"/>
                      <a:pt x="516654" y="461157"/>
                    </a:cubicBezTo>
                    <a:lnTo>
                      <a:pt x="525263" y="456706"/>
                    </a:lnTo>
                    <a:cubicBezTo>
                      <a:pt x="527722" y="455478"/>
                      <a:pt x="530490" y="454864"/>
                      <a:pt x="533257" y="454864"/>
                    </a:cubicBezTo>
                    <a:close/>
                    <a:moveTo>
                      <a:pt x="348909" y="397213"/>
                    </a:moveTo>
                    <a:cubicBezTo>
                      <a:pt x="367492" y="404118"/>
                      <a:pt x="389762" y="407800"/>
                      <a:pt x="410496" y="407800"/>
                    </a:cubicBezTo>
                    <a:cubicBezTo>
                      <a:pt x="422475" y="407800"/>
                      <a:pt x="434455" y="406573"/>
                      <a:pt x="445973" y="403964"/>
                    </a:cubicBezTo>
                    <a:cubicBezTo>
                      <a:pt x="409267" y="449535"/>
                      <a:pt x="356895" y="481910"/>
                      <a:pt x="297151" y="493111"/>
                    </a:cubicBezTo>
                    <a:cubicBezTo>
                      <a:pt x="312510" y="478995"/>
                      <a:pt x="326178" y="457667"/>
                      <a:pt x="337544" y="429895"/>
                    </a:cubicBezTo>
                    <a:cubicBezTo>
                      <a:pt x="341690" y="419615"/>
                      <a:pt x="345530" y="408721"/>
                      <a:pt x="348909" y="397213"/>
                    </a:cubicBezTo>
                    <a:close/>
                    <a:moveTo>
                      <a:pt x="185234" y="397213"/>
                    </a:moveTo>
                    <a:lnTo>
                      <a:pt x="315850" y="397213"/>
                    </a:lnTo>
                    <a:cubicBezTo>
                      <a:pt x="298793" y="450145"/>
                      <a:pt x="273899" y="481750"/>
                      <a:pt x="250542" y="481750"/>
                    </a:cubicBezTo>
                    <a:cubicBezTo>
                      <a:pt x="227185" y="481750"/>
                      <a:pt x="202291" y="450145"/>
                      <a:pt x="185234" y="397213"/>
                    </a:cubicBezTo>
                    <a:close/>
                    <a:moveTo>
                      <a:pt x="49749" y="397213"/>
                    </a:moveTo>
                    <a:lnTo>
                      <a:pt x="152381" y="397213"/>
                    </a:lnTo>
                    <a:cubicBezTo>
                      <a:pt x="155761" y="408721"/>
                      <a:pt x="159449" y="419615"/>
                      <a:pt x="163597" y="429895"/>
                    </a:cubicBezTo>
                    <a:cubicBezTo>
                      <a:pt x="174967" y="457667"/>
                      <a:pt x="188794" y="478995"/>
                      <a:pt x="204005" y="493111"/>
                    </a:cubicBezTo>
                    <a:cubicBezTo>
                      <a:pt x="141319" y="481450"/>
                      <a:pt x="86776" y="446313"/>
                      <a:pt x="49749" y="397213"/>
                    </a:cubicBezTo>
                    <a:close/>
                    <a:moveTo>
                      <a:pt x="500241" y="382182"/>
                    </a:moveTo>
                    <a:lnTo>
                      <a:pt x="521619" y="424810"/>
                    </a:lnTo>
                    <a:cubicBezTo>
                      <a:pt x="517928" y="425730"/>
                      <a:pt x="514544" y="426957"/>
                      <a:pt x="511161" y="428644"/>
                    </a:cubicBezTo>
                    <a:lnTo>
                      <a:pt x="502548" y="432937"/>
                    </a:lnTo>
                    <a:cubicBezTo>
                      <a:pt x="499164" y="434624"/>
                      <a:pt x="496088" y="436617"/>
                      <a:pt x="493320" y="438917"/>
                    </a:cubicBezTo>
                    <a:lnTo>
                      <a:pt x="471941" y="396289"/>
                    </a:lnTo>
                    <a:cubicBezTo>
                      <a:pt x="476863" y="394295"/>
                      <a:pt x="481631" y="392149"/>
                      <a:pt x="486399" y="389849"/>
                    </a:cubicBezTo>
                    <a:cubicBezTo>
                      <a:pt x="491166" y="387549"/>
                      <a:pt x="495781" y="384942"/>
                      <a:pt x="500241" y="382182"/>
                    </a:cubicBezTo>
                    <a:close/>
                    <a:moveTo>
                      <a:pt x="164347" y="262362"/>
                    </a:moveTo>
                    <a:lnTo>
                      <a:pt x="241626" y="262362"/>
                    </a:lnTo>
                    <a:cubicBezTo>
                      <a:pt x="244238" y="279696"/>
                      <a:pt x="249461" y="297030"/>
                      <a:pt x="257758" y="313443"/>
                    </a:cubicBezTo>
                    <a:cubicBezTo>
                      <a:pt x="267898" y="333692"/>
                      <a:pt x="281571" y="351333"/>
                      <a:pt x="297857" y="365599"/>
                    </a:cubicBezTo>
                    <a:lnTo>
                      <a:pt x="176638" y="365599"/>
                    </a:lnTo>
                    <a:cubicBezTo>
                      <a:pt x="169724" y="335686"/>
                      <a:pt x="165269" y="300711"/>
                      <a:pt x="164347" y="262362"/>
                    </a:cubicBezTo>
                    <a:close/>
                    <a:moveTo>
                      <a:pt x="0" y="262362"/>
                    </a:moveTo>
                    <a:lnTo>
                      <a:pt x="132704" y="262362"/>
                    </a:lnTo>
                    <a:cubicBezTo>
                      <a:pt x="133625" y="298717"/>
                      <a:pt x="137619" y="333845"/>
                      <a:pt x="144377" y="365599"/>
                    </a:cubicBezTo>
                    <a:lnTo>
                      <a:pt x="29490" y="365599"/>
                    </a:lnTo>
                    <a:cubicBezTo>
                      <a:pt x="12748" y="334612"/>
                      <a:pt x="2304" y="299484"/>
                      <a:pt x="0" y="262362"/>
                    </a:cubicBezTo>
                    <a:close/>
                    <a:moveTo>
                      <a:pt x="176639" y="127512"/>
                    </a:moveTo>
                    <a:lnTo>
                      <a:pt x="280356" y="127512"/>
                    </a:lnTo>
                    <a:cubicBezTo>
                      <a:pt x="255771" y="156504"/>
                      <a:pt x="241635" y="193013"/>
                      <a:pt x="240098" y="230749"/>
                    </a:cubicBezTo>
                    <a:lnTo>
                      <a:pt x="164347" y="230749"/>
                    </a:lnTo>
                    <a:cubicBezTo>
                      <a:pt x="165269" y="192399"/>
                      <a:pt x="169725" y="157578"/>
                      <a:pt x="176639" y="127512"/>
                    </a:cubicBezTo>
                    <a:close/>
                    <a:moveTo>
                      <a:pt x="29490" y="127512"/>
                    </a:moveTo>
                    <a:lnTo>
                      <a:pt x="144377" y="127512"/>
                    </a:lnTo>
                    <a:cubicBezTo>
                      <a:pt x="137619" y="159265"/>
                      <a:pt x="133625" y="194393"/>
                      <a:pt x="132704" y="230749"/>
                    </a:cubicBezTo>
                    <a:lnTo>
                      <a:pt x="0" y="230749"/>
                    </a:lnTo>
                    <a:cubicBezTo>
                      <a:pt x="2304" y="193626"/>
                      <a:pt x="12748" y="158498"/>
                      <a:pt x="29490" y="127512"/>
                    </a:cubicBezTo>
                    <a:close/>
                    <a:moveTo>
                      <a:pt x="410198" y="98792"/>
                    </a:moveTo>
                    <a:cubicBezTo>
                      <a:pt x="463363" y="98792"/>
                      <a:pt x="510997" y="128249"/>
                      <a:pt x="534660" y="175658"/>
                    </a:cubicBezTo>
                    <a:cubicBezTo>
                      <a:pt x="551255" y="208798"/>
                      <a:pt x="553867" y="246387"/>
                      <a:pt x="542036" y="281521"/>
                    </a:cubicBezTo>
                    <a:cubicBezTo>
                      <a:pt x="530358" y="316656"/>
                      <a:pt x="505465" y="345039"/>
                      <a:pt x="472275" y="361609"/>
                    </a:cubicBezTo>
                    <a:cubicBezTo>
                      <a:pt x="452914" y="371275"/>
                      <a:pt x="432017" y="376185"/>
                      <a:pt x="410505" y="376185"/>
                    </a:cubicBezTo>
                    <a:cubicBezTo>
                      <a:pt x="357340" y="376185"/>
                      <a:pt x="309706" y="346881"/>
                      <a:pt x="286042" y="299472"/>
                    </a:cubicBezTo>
                    <a:cubicBezTo>
                      <a:pt x="251777" y="231044"/>
                      <a:pt x="279742" y="147581"/>
                      <a:pt x="348274" y="113367"/>
                    </a:cubicBezTo>
                    <a:cubicBezTo>
                      <a:pt x="367788" y="103701"/>
                      <a:pt x="388686" y="98792"/>
                      <a:pt x="410198" y="98792"/>
                    </a:cubicBezTo>
                    <a:close/>
                    <a:moveTo>
                      <a:pt x="250542" y="11502"/>
                    </a:moveTo>
                    <a:cubicBezTo>
                      <a:pt x="273899" y="11502"/>
                      <a:pt x="298793" y="42958"/>
                      <a:pt x="315850" y="95898"/>
                    </a:cubicBezTo>
                    <a:lnTo>
                      <a:pt x="185234" y="95898"/>
                    </a:lnTo>
                    <a:cubicBezTo>
                      <a:pt x="202291" y="42958"/>
                      <a:pt x="227185" y="11502"/>
                      <a:pt x="250542" y="11502"/>
                    </a:cubicBezTo>
                    <a:close/>
                    <a:moveTo>
                      <a:pt x="297151" y="0"/>
                    </a:moveTo>
                    <a:cubicBezTo>
                      <a:pt x="347216" y="9362"/>
                      <a:pt x="392060" y="33764"/>
                      <a:pt x="426921" y="68142"/>
                    </a:cubicBezTo>
                    <a:cubicBezTo>
                      <a:pt x="421393" y="67528"/>
                      <a:pt x="415864" y="67221"/>
                      <a:pt x="410182" y="67221"/>
                    </a:cubicBezTo>
                    <a:cubicBezTo>
                      <a:pt x="387299" y="67221"/>
                      <a:pt x="365031" y="71825"/>
                      <a:pt x="343991" y="80727"/>
                    </a:cubicBezTo>
                    <a:cubicBezTo>
                      <a:pt x="341995" y="74741"/>
                      <a:pt x="339845" y="68909"/>
                      <a:pt x="337541" y="63231"/>
                    </a:cubicBezTo>
                    <a:cubicBezTo>
                      <a:pt x="326177" y="35452"/>
                      <a:pt x="312509" y="14119"/>
                      <a:pt x="297151" y="0"/>
                    </a:cubicBezTo>
                    <a:close/>
                    <a:moveTo>
                      <a:pt x="204005" y="0"/>
                    </a:moveTo>
                    <a:cubicBezTo>
                      <a:pt x="188794" y="14116"/>
                      <a:pt x="174967" y="35444"/>
                      <a:pt x="163597" y="63216"/>
                    </a:cubicBezTo>
                    <a:cubicBezTo>
                      <a:pt x="159449" y="73496"/>
                      <a:pt x="155761" y="84390"/>
                      <a:pt x="152381" y="95898"/>
                    </a:cubicBezTo>
                    <a:lnTo>
                      <a:pt x="49749" y="95898"/>
                    </a:lnTo>
                    <a:cubicBezTo>
                      <a:pt x="86776" y="46798"/>
                      <a:pt x="141319" y="11814"/>
                      <a:pt x="204005" y="0"/>
                    </a:cubicBezTo>
                    <a:close/>
                  </a:path>
                </a:pathLst>
              </a:custGeom>
              <a:solidFill>
                <a:srgbClr val="FFFFFF"/>
              </a:solidFill>
            </p:spPr>
            <p:txBody>
              <a:bodyPr vert="horz" wrap="square" lIns="91440" tIns="45720" rIns="91440" bIns="45720" anchor="t">
                <a:prstTxWarp prst="textNoShape">
                  <a:avLst/>
                </a:prstTxWarp>
                <a:normAutofit fontScale="92500" lnSpcReduction="20000"/>
              </a:bodyPr>
              <a:lstStyle/>
              <a:p>
                <a:pPr marL="0" algn="l"/>
                <a:endParaRPr/>
              </a:p>
            </p:txBody>
          </p:sp>
        </p:grpSp>
        <p:grpSp>
          <p:nvGrpSpPr>
            <p:cNvPr id="12" name="Group 10">
              <a:extLst>
                <a:ext uri="{FF2B5EF4-FFF2-40B4-BE49-F238E27FC236}">
                  <a16:creationId xmlns:a16="http://schemas.microsoft.com/office/drawing/2014/main" id="{32316C29-F1F6-4E59-8651-D59A1FFD4FEE}"/>
                </a:ext>
              </a:extLst>
            </p:cNvPr>
            <p:cNvGrpSpPr/>
            <p:nvPr/>
          </p:nvGrpSpPr>
          <p:grpSpPr>
            <a:xfrm>
              <a:off x="4270344" y="4430939"/>
              <a:ext cx="756660" cy="756660"/>
              <a:chOff x="7031243" y="3125990"/>
              <a:chExt cx="1025114" cy="1025114"/>
            </a:xfrm>
          </p:grpSpPr>
          <p:sp>
            <p:nvSpPr>
              <p:cNvPr id="21" name="AutoShape 11">
                <a:extLst>
                  <a:ext uri="{FF2B5EF4-FFF2-40B4-BE49-F238E27FC236}">
                    <a16:creationId xmlns:a16="http://schemas.microsoft.com/office/drawing/2014/main" id="{9CCF158B-02D2-4E89-966E-DE5ECF13C479}"/>
                  </a:ext>
                </a:extLst>
              </p:cNvPr>
              <p:cNvSpPr/>
              <p:nvPr/>
            </p:nvSpPr>
            <p:spPr>
              <a:xfrm>
                <a:off x="7031243" y="3125990"/>
                <a:ext cx="1025114" cy="1025114"/>
              </a:xfrm>
              <a:prstGeom prst="ellipse">
                <a:avLst/>
              </a:prstGeom>
              <a:solidFill>
                <a:schemeClr val="accent2"/>
              </a:solidFill>
              <a:ln w="57150" cap="flat" cmpd="sng">
                <a:solidFill>
                  <a:srgbClr val="FFFFFF"/>
                </a:solidFill>
                <a:prstDash val="solid"/>
              </a:ln>
            </p:spPr>
            <p:txBody>
              <a:bodyPr vert="horz" wrap="square" lIns="91440" tIns="45720" rIns="91440" bIns="45720" anchor="ctr">
                <a:normAutofit/>
              </a:bodyPr>
              <a:lstStyle/>
              <a:p>
                <a:pPr marL="0" algn="ctr"/>
                <a:endParaRPr/>
              </a:p>
            </p:txBody>
          </p:sp>
          <p:sp>
            <p:nvSpPr>
              <p:cNvPr id="22" name="Freeform 12">
                <a:extLst>
                  <a:ext uri="{FF2B5EF4-FFF2-40B4-BE49-F238E27FC236}">
                    <a16:creationId xmlns:a16="http://schemas.microsoft.com/office/drawing/2014/main" id="{A5573AF0-EE96-45F2-A2DB-8973BE64884E}"/>
                  </a:ext>
                </a:extLst>
              </p:cNvPr>
              <p:cNvSpPr/>
              <p:nvPr/>
            </p:nvSpPr>
            <p:spPr>
              <a:xfrm>
                <a:off x="7334279" y="3429001"/>
                <a:ext cx="419040" cy="419094"/>
              </a:xfrm>
              <a:custGeom>
                <a:avLst/>
                <a:gdLst/>
                <a:ahLst/>
                <a:cxnLst/>
                <a:rect l="l" t="t" r="r" b="b"/>
                <a:pathLst>
                  <a:path w="607489" h="607568">
                    <a:moveTo>
                      <a:pt x="533257" y="454864"/>
                    </a:moveTo>
                    <a:cubicBezTo>
                      <a:pt x="540021" y="454864"/>
                      <a:pt x="546477" y="458855"/>
                      <a:pt x="549398" y="464840"/>
                    </a:cubicBezTo>
                    <a:lnTo>
                      <a:pt x="605663" y="577181"/>
                    </a:lnTo>
                    <a:cubicBezTo>
                      <a:pt x="609967" y="586082"/>
                      <a:pt x="606431" y="596979"/>
                      <a:pt x="597515" y="601429"/>
                    </a:cubicBezTo>
                    <a:lnTo>
                      <a:pt x="588753" y="605727"/>
                    </a:lnTo>
                    <a:cubicBezTo>
                      <a:pt x="586293" y="606954"/>
                      <a:pt x="583680" y="607568"/>
                      <a:pt x="580913" y="607568"/>
                    </a:cubicBezTo>
                    <a:cubicBezTo>
                      <a:pt x="573995" y="607568"/>
                      <a:pt x="567692" y="603731"/>
                      <a:pt x="564617" y="597593"/>
                    </a:cubicBezTo>
                    <a:lnTo>
                      <a:pt x="508506" y="485252"/>
                    </a:lnTo>
                    <a:cubicBezTo>
                      <a:pt x="504048" y="476350"/>
                      <a:pt x="507738" y="465454"/>
                      <a:pt x="516654" y="461157"/>
                    </a:cubicBezTo>
                    <a:lnTo>
                      <a:pt x="525263" y="456706"/>
                    </a:lnTo>
                    <a:cubicBezTo>
                      <a:pt x="527722" y="455478"/>
                      <a:pt x="530490" y="454864"/>
                      <a:pt x="533257" y="454864"/>
                    </a:cubicBezTo>
                    <a:close/>
                    <a:moveTo>
                      <a:pt x="348909" y="397213"/>
                    </a:moveTo>
                    <a:cubicBezTo>
                      <a:pt x="367492" y="404118"/>
                      <a:pt x="389762" y="407800"/>
                      <a:pt x="410496" y="407800"/>
                    </a:cubicBezTo>
                    <a:cubicBezTo>
                      <a:pt x="422475" y="407800"/>
                      <a:pt x="434455" y="406573"/>
                      <a:pt x="445973" y="403964"/>
                    </a:cubicBezTo>
                    <a:cubicBezTo>
                      <a:pt x="409267" y="449535"/>
                      <a:pt x="356895" y="481910"/>
                      <a:pt x="297151" y="493111"/>
                    </a:cubicBezTo>
                    <a:cubicBezTo>
                      <a:pt x="312510" y="478995"/>
                      <a:pt x="326178" y="457667"/>
                      <a:pt x="337544" y="429895"/>
                    </a:cubicBezTo>
                    <a:cubicBezTo>
                      <a:pt x="341690" y="419615"/>
                      <a:pt x="345530" y="408721"/>
                      <a:pt x="348909" y="397213"/>
                    </a:cubicBezTo>
                    <a:close/>
                    <a:moveTo>
                      <a:pt x="185234" y="397213"/>
                    </a:moveTo>
                    <a:lnTo>
                      <a:pt x="315850" y="397213"/>
                    </a:lnTo>
                    <a:cubicBezTo>
                      <a:pt x="298793" y="450145"/>
                      <a:pt x="273899" y="481750"/>
                      <a:pt x="250542" y="481750"/>
                    </a:cubicBezTo>
                    <a:cubicBezTo>
                      <a:pt x="227185" y="481750"/>
                      <a:pt x="202291" y="450145"/>
                      <a:pt x="185234" y="397213"/>
                    </a:cubicBezTo>
                    <a:close/>
                    <a:moveTo>
                      <a:pt x="49749" y="397213"/>
                    </a:moveTo>
                    <a:lnTo>
                      <a:pt x="152381" y="397213"/>
                    </a:lnTo>
                    <a:cubicBezTo>
                      <a:pt x="155761" y="408721"/>
                      <a:pt x="159449" y="419615"/>
                      <a:pt x="163597" y="429895"/>
                    </a:cubicBezTo>
                    <a:cubicBezTo>
                      <a:pt x="174967" y="457667"/>
                      <a:pt x="188794" y="478995"/>
                      <a:pt x="204005" y="493111"/>
                    </a:cubicBezTo>
                    <a:cubicBezTo>
                      <a:pt x="141319" y="481450"/>
                      <a:pt x="86776" y="446313"/>
                      <a:pt x="49749" y="397213"/>
                    </a:cubicBezTo>
                    <a:close/>
                    <a:moveTo>
                      <a:pt x="500241" y="382182"/>
                    </a:moveTo>
                    <a:lnTo>
                      <a:pt x="521619" y="424810"/>
                    </a:lnTo>
                    <a:cubicBezTo>
                      <a:pt x="517928" y="425730"/>
                      <a:pt x="514544" y="426957"/>
                      <a:pt x="511161" y="428644"/>
                    </a:cubicBezTo>
                    <a:lnTo>
                      <a:pt x="502548" y="432937"/>
                    </a:lnTo>
                    <a:cubicBezTo>
                      <a:pt x="499164" y="434624"/>
                      <a:pt x="496088" y="436617"/>
                      <a:pt x="493320" y="438917"/>
                    </a:cubicBezTo>
                    <a:lnTo>
                      <a:pt x="471941" y="396289"/>
                    </a:lnTo>
                    <a:cubicBezTo>
                      <a:pt x="476863" y="394295"/>
                      <a:pt x="481631" y="392149"/>
                      <a:pt x="486399" y="389849"/>
                    </a:cubicBezTo>
                    <a:cubicBezTo>
                      <a:pt x="491166" y="387549"/>
                      <a:pt x="495781" y="384942"/>
                      <a:pt x="500241" y="382182"/>
                    </a:cubicBezTo>
                    <a:close/>
                    <a:moveTo>
                      <a:pt x="164347" y="262362"/>
                    </a:moveTo>
                    <a:lnTo>
                      <a:pt x="241626" y="262362"/>
                    </a:lnTo>
                    <a:cubicBezTo>
                      <a:pt x="244238" y="279696"/>
                      <a:pt x="249461" y="297030"/>
                      <a:pt x="257758" y="313443"/>
                    </a:cubicBezTo>
                    <a:cubicBezTo>
                      <a:pt x="267898" y="333692"/>
                      <a:pt x="281571" y="351333"/>
                      <a:pt x="297857" y="365599"/>
                    </a:cubicBezTo>
                    <a:lnTo>
                      <a:pt x="176638" y="365599"/>
                    </a:lnTo>
                    <a:cubicBezTo>
                      <a:pt x="169724" y="335686"/>
                      <a:pt x="165269" y="300711"/>
                      <a:pt x="164347" y="262362"/>
                    </a:cubicBezTo>
                    <a:close/>
                    <a:moveTo>
                      <a:pt x="0" y="262362"/>
                    </a:moveTo>
                    <a:lnTo>
                      <a:pt x="132704" y="262362"/>
                    </a:lnTo>
                    <a:cubicBezTo>
                      <a:pt x="133625" y="298717"/>
                      <a:pt x="137619" y="333845"/>
                      <a:pt x="144377" y="365599"/>
                    </a:cubicBezTo>
                    <a:lnTo>
                      <a:pt x="29490" y="365599"/>
                    </a:lnTo>
                    <a:cubicBezTo>
                      <a:pt x="12748" y="334612"/>
                      <a:pt x="2304" y="299484"/>
                      <a:pt x="0" y="262362"/>
                    </a:cubicBezTo>
                    <a:close/>
                    <a:moveTo>
                      <a:pt x="176639" y="127512"/>
                    </a:moveTo>
                    <a:lnTo>
                      <a:pt x="280356" y="127512"/>
                    </a:lnTo>
                    <a:cubicBezTo>
                      <a:pt x="255771" y="156504"/>
                      <a:pt x="241635" y="193013"/>
                      <a:pt x="240098" y="230749"/>
                    </a:cubicBezTo>
                    <a:lnTo>
                      <a:pt x="164347" y="230749"/>
                    </a:lnTo>
                    <a:cubicBezTo>
                      <a:pt x="165269" y="192399"/>
                      <a:pt x="169725" y="157578"/>
                      <a:pt x="176639" y="127512"/>
                    </a:cubicBezTo>
                    <a:close/>
                    <a:moveTo>
                      <a:pt x="29490" y="127512"/>
                    </a:moveTo>
                    <a:lnTo>
                      <a:pt x="144377" y="127512"/>
                    </a:lnTo>
                    <a:cubicBezTo>
                      <a:pt x="137619" y="159265"/>
                      <a:pt x="133625" y="194393"/>
                      <a:pt x="132704" y="230749"/>
                    </a:cubicBezTo>
                    <a:lnTo>
                      <a:pt x="0" y="230749"/>
                    </a:lnTo>
                    <a:cubicBezTo>
                      <a:pt x="2304" y="193626"/>
                      <a:pt x="12748" y="158498"/>
                      <a:pt x="29490" y="127512"/>
                    </a:cubicBezTo>
                    <a:close/>
                    <a:moveTo>
                      <a:pt x="410198" y="98792"/>
                    </a:moveTo>
                    <a:cubicBezTo>
                      <a:pt x="463363" y="98792"/>
                      <a:pt x="510997" y="128249"/>
                      <a:pt x="534660" y="175658"/>
                    </a:cubicBezTo>
                    <a:cubicBezTo>
                      <a:pt x="551255" y="208798"/>
                      <a:pt x="553867" y="246387"/>
                      <a:pt x="542036" y="281521"/>
                    </a:cubicBezTo>
                    <a:cubicBezTo>
                      <a:pt x="530358" y="316656"/>
                      <a:pt x="505465" y="345039"/>
                      <a:pt x="472275" y="361609"/>
                    </a:cubicBezTo>
                    <a:cubicBezTo>
                      <a:pt x="452914" y="371275"/>
                      <a:pt x="432017" y="376185"/>
                      <a:pt x="410505" y="376185"/>
                    </a:cubicBezTo>
                    <a:cubicBezTo>
                      <a:pt x="357340" y="376185"/>
                      <a:pt x="309706" y="346881"/>
                      <a:pt x="286042" y="299472"/>
                    </a:cubicBezTo>
                    <a:cubicBezTo>
                      <a:pt x="251777" y="231044"/>
                      <a:pt x="279742" y="147581"/>
                      <a:pt x="348274" y="113367"/>
                    </a:cubicBezTo>
                    <a:cubicBezTo>
                      <a:pt x="367788" y="103701"/>
                      <a:pt x="388686" y="98792"/>
                      <a:pt x="410198" y="98792"/>
                    </a:cubicBezTo>
                    <a:close/>
                    <a:moveTo>
                      <a:pt x="250542" y="11502"/>
                    </a:moveTo>
                    <a:cubicBezTo>
                      <a:pt x="273899" y="11502"/>
                      <a:pt x="298793" y="42958"/>
                      <a:pt x="315850" y="95898"/>
                    </a:cubicBezTo>
                    <a:lnTo>
                      <a:pt x="185234" y="95898"/>
                    </a:lnTo>
                    <a:cubicBezTo>
                      <a:pt x="202291" y="42958"/>
                      <a:pt x="227185" y="11502"/>
                      <a:pt x="250542" y="11502"/>
                    </a:cubicBezTo>
                    <a:close/>
                    <a:moveTo>
                      <a:pt x="297151" y="0"/>
                    </a:moveTo>
                    <a:cubicBezTo>
                      <a:pt x="347216" y="9362"/>
                      <a:pt x="392060" y="33764"/>
                      <a:pt x="426921" y="68142"/>
                    </a:cubicBezTo>
                    <a:cubicBezTo>
                      <a:pt x="421393" y="67528"/>
                      <a:pt x="415864" y="67221"/>
                      <a:pt x="410182" y="67221"/>
                    </a:cubicBezTo>
                    <a:cubicBezTo>
                      <a:pt x="387299" y="67221"/>
                      <a:pt x="365031" y="71825"/>
                      <a:pt x="343991" y="80727"/>
                    </a:cubicBezTo>
                    <a:cubicBezTo>
                      <a:pt x="341995" y="74741"/>
                      <a:pt x="339845" y="68909"/>
                      <a:pt x="337541" y="63231"/>
                    </a:cubicBezTo>
                    <a:cubicBezTo>
                      <a:pt x="326177" y="35452"/>
                      <a:pt x="312509" y="14119"/>
                      <a:pt x="297151" y="0"/>
                    </a:cubicBezTo>
                    <a:close/>
                    <a:moveTo>
                      <a:pt x="204005" y="0"/>
                    </a:moveTo>
                    <a:cubicBezTo>
                      <a:pt x="188794" y="14116"/>
                      <a:pt x="174967" y="35444"/>
                      <a:pt x="163597" y="63216"/>
                    </a:cubicBezTo>
                    <a:cubicBezTo>
                      <a:pt x="159449" y="73496"/>
                      <a:pt x="155761" y="84390"/>
                      <a:pt x="152381" y="95898"/>
                    </a:cubicBezTo>
                    <a:lnTo>
                      <a:pt x="49749" y="95898"/>
                    </a:lnTo>
                    <a:cubicBezTo>
                      <a:pt x="86776" y="46798"/>
                      <a:pt x="141319" y="11814"/>
                      <a:pt x="204005" y="0"/>
                    </a:cubicBezTo>
                    <a:close/>
                  </a:path>
                </a:pathLst>
              </a:custGeom>
              <a:solidFill>
                <a:srgbClr val="FFFFFF"/>
              </a:solidFill>
            </p:spPr>
            <p:txBody>
              <a:bodyPr vert="horz" wrap="square" lIns="91440" tIns="45720" rIns="91440" bIns="45720" anchor="t">
                <a:prstTxWarp prst="textNoShape">
                  <a:avLst/>
                </a:prstTxWarp>
                <a:normAutofit fontScale="92500" lnSpcReduction="20000"/>
              </a:bodyPr>
              <a:lstStyle/>
              <a:p>
                <a:pPr marL="0" algn="l"/>
                <a:endParaRPr/>
              </a:p>
            </p:txBody>
          </p:sp>
        </p:grpSp>
        <p:grpSp>
          <p:nvGrpSpPr>
            <p:cNvPr id="13" name="Group 13">
              <a:extLst>
                <a:ext uri="{FF2B5EF4-FFF2-40B4-BE49-F238E27FC236}">
                  <a16:creationId xmlns:a16="http://schemas.microsoft.com/office/drawing/2014/main" id="{30FA22B5-2B61-4FF5-83BB-DC00055D1E60}"/>
                </a:ext>
              </a:extLst>
            </p:cNvPr>
            <p:cNvGrpSpPr/>
            <p:nvPr/>
          </p:nvGrpSpPr>
          <p:grpSpPr>
            <a:xfrm>
              <a:off x="7165944" y="4430939"/>
              <a:ext cx="756660" cy="756660"/>
              <a:chOff x="7031243" y="3125990"/>
              <a:chExt cx="1025114" cy="1025114"/>
            </a:xfrm>
          </p:grpSpPr>
          <p:sp>
            <p:nvSpPr>
              <p:cNvPr id="19" name="AutoShape 14">
                <a:extLst>
                  <a:ext uri="{FF2B5EF4-FFF2-40B4-BE49-F238E27FC236}">
                    <a16:creationId xmlns:a16="http://schemas.microsoft.com/office/drawing/2014/main" id="{1C8F1ACE-F148-4CB8-862F-94AF02B5ED6B}"/>
                  </a:ext>
                </a:extLst>
              </p:cNvPr>
              <p:cNvSpPr/>
              <p:nvPr/>
            </p:nvSpPr>
            <p:spPr>
              <a:xfrm>
                <a:off x="7031243" y="3125990"/>
                <a:ext cx="1025114" cy="1025114"/>
              </a:xfrm>
              <a:prstGeom prst="ellipse">
                <a:avLst/>
              </a:prstGeom>
              <a:solidFill>
                <a:schemeClr val="accent1"/>
              </a:solidFill>
              <a:ln w="57150" cap="flat" cmpd="sng">
                <a:solidFill>
                  <a:srgbClr val="FFFFFF"/>
                </a:solidFill>
                <a:prstDash val="solid"/>
              </a:ln>
            </p:spPr>
            <p:txBody>
              <a:bodyPr vert="horz" wrap="square" lIns="91440" tIns="45720" rIns="91440" bIns="45720" anchor="ctr">
                <a:normAutofit/>
              </a:bodyPr>
              <a:lstStyle/>
              <a:p>
                <a:pPr marL="0" algn="ctr"/>
                <a:endParaRPr/>
              </a:p>
            </p:txBody>
          </p:sp>
          <p:sp>
            <p:nvSpPr>
              <p:cNvPr id="20" name="Freeform 15">
                <a:extLst>
                  <a:ext uri="{FF2B5EF4-FFF2-40B4-BE49-F238E27FC236}">
                    <a16:creationId xmlns:a16="http://schemas.microsoft.com/office/drawing/2014/main" id="{C6586014-02BF-4005-BC4F-946763BB5D71}"/>
                  </a:ext>
                </a:extLst>
              </p:cNvPr>
              <p:cNvSpPr/>
              <p:nvPr/>
            </p:nvSpPr>
            <p:spPr>
              <a:xfrm>
                <a:off x="7334279" y="3429001"/>
                <a:ext cx="419040" cy="419094"/>
              </a:xfrm>
              <a:custGeom>
                <a:avLst/>
                <a:gdLst/>
                <a:ahLst/>
                <a:cxnLst/>
                <a:rect l="l" t="t" r="r" b="b"/>
                <a:pathLst>
                  <a:path w="607489" h="607568">
                    <a:moveTo>
                      <a:pt x="533257" y="454864"/>
                    </a:moveTo>
                    <a:cubicBezTo>
                      <a:pt x="540021" y="454864"/>
                      <a:pt x="546477" y="458855"/>
                      <a:pt x="549398" y="464840"/>
                    </a:cubicBezTo>
                    <a:lnTo>
                      <a:pt x="605663" y="577181"/>
                    </a:lnTo>
                    <a:cubicBezTo>
                      <a:pt x="609967" y="586082"/>
                      <a:pt x="606431" y="596979"/>
                      <a:pt x="597515" y="601429"/>
                    </a:cubicBezTo>
                    <a:lnTo>
                      <a:pt x="588753" y="605727"/>
                    </a:lnTo>
                    <a:cubicBezTo>
                      <a:pt x="586293" y="606954"/>
                      <a:pt x="583680" y="607568"/>
                      <a:pt x="580913" y="607568"/>
                    </a:cubicBezTo>
                    <a:cubicBezTo>
                      <a:pt x="573995" y="607568"/>
                      <a:pt x="567692" y="603731"/>
                      <a:pt x="564617" y="597593"/>
                    </a:cubicBezTo>
                    <a:lnTo>
                      <a:pt x="508506" y="485252"/>
                    </a:lnTo>
                    <a:cubicBezTo>
                      <a:pt x="504048" y="476350"/>
                      <a:pt x="507738" y="465454"/>
                      <a:pt x="516654" y="461157"/>
                    </a:cubicBezTo>
                    <a:lnTo>
                      <a:pt x="525263" y="456706"/>
                    </a:lnTo>
                    <a:cubicBezTo>
                      <a:pt x="527722" y="455478"/>
                      <a:pt x="530490" y="454864"/>
                      <a:pt x="533257" y="454864"/>
                    </a:cubicBezTo>
                    <a:close/>
                    <a:moveTo>
                      <a:pt x="348909" y="397213"/>
                    </a:moveTo>
                    <a:cubicBezTo>
                      <a:pt x="367492" y="404118"/>
                      <a:pt x="389762" y="407800"/>
                      <a:pt x="410496" y="407800"/>
                    </a:cubicBezTo>
                    <a:cubicBezTo>
                      <a:pt x="422475" y="407800"/>
                      <a:pt x="434455" y="406573"/>
                      <a:pt x="445973" y="403964"/>
                    </a:cubicBezTo>
                    <a:cubicBezTo>
                      <a:pt x="409267" y="449535"/>
                      <a:pt x="356895" y="481910"/>
                      <a:pt x="297151" y="493111"/>
                    </a:cubicBezTo>
                    <a:cubicBezTo>
                      <a:pt x="312510" y="478995"/>
                      <a:pt x="326178" y="457667"/>
                      <a:pt x="337544" y="429895"/>
                    </a:cubicBezTo>
                    <a:cubicBezTo>
                      <a:pt x="341690" y="419615"/>
                      <a:pt x="345530" y="408721"/>
                      <a:pt x="348909" y="397213"/>
                    </a:cubicBezTo>
                    <a:close/>
                    <a:moveTo>
                      <a:pt x="185234" y="397213"/>
                    </a:moveTo>
                    <a:lnTo>
                      <a:pt x="315850" y="397213"/>
                    </a:lnTo>
                    <a:cubicBezTo>
                      <a:pt x="298793" y="450145"/>
                      <a:pt x="273899" y="481750"/>
                      <a:pt x="250542" y="481750"/>
                    </a:cubicBezTo>
                    <a:cubicBezTo>
                      <a:pt x="227185" y="481750"/>
                      <a:pt x="202291" y="450145"/>
                      <a:pt x="185234" y="397213"/>
                    </a:cubicBezTo>
                    <a:close/>
                    <a:moveTo>
                      <a:pt x="49749" y="397213"/>
                    </a:moveTo>
                    <a:lnTo>
                      <a:pt x="152381" y="397213"/>
                    </a:lnTo>
                    <a:cubicBezTo>
                      <a:pt x="155761" y="408721"/>
                      <a:pt x="159449" y="419615"/>
                      <a:pt x="163597" y="429895"/>
                    </a:cubicBezTo>
                    <a:cubicBezTo>
                      <a:pt x="174967" y="457667"/>
                      <a:pt x="188794" y="478995"/>
                      <a:pt x="204005" y="493111"/>
                    </a:cubicBezTo>
                    <a:cubicBezTo>
                      <a:pt x="141319" y="481450"/>
                      <a:pt x="86776" y="446313"/>
                      <a:pt x="49749" y="397213"/>
                    </a:cubicBezTo>
                    <a:close/>
                    <a:moveTo>
                      <a:pt x="500241" y="382182"/>
                    </a:moveTo>
                    <a:lnTo>
                      <a:pt x="521619" y="424810"/>
                    </a:lnTo>
                    <a:cubicBezTo>
                      <a:pt x="517928" y="425730"/>
                      <a:pt x="514544" y="426957"/>
                      <a:pt x="511161" y="428644"/>
                    </a:cubicBezTo>
                    <a:lnTo>
                      <a:pt x="502548" y="432937"/>
                    </a:lnTo>
                    <a:cubicBezTo>
                      <a:pt x="499164" y="434624"/>
                      <a:pt x="496088" y="436617"/>
                      <a:pt x="493320" y="438917"/>
                    </a:cubicBezTo>
                    <a:lnTo>
                      <a:pt x="471941" y="396289"/>
                    </a:lnTo>
                    <a:cubicBezTo>
                      <a:pt x="476863" y="394295"/>
                      <a:pt x="481631" y="392149"/>
                      <a:pt x="486399" y="389849"/>
                    </a:cubicBezTo>
                    <a:cubicBezTo>
                      <a:pt x="491166" y="387549"/>
                      <a:pt x="495781" y="384942"/>
                      <a:pt x="500241" y="382182"/>
                    </a:cubicBezTo>
                    <a:close/>
                    <a:moveTo>
                      <a:pt x="164347" y="262362"/>
                    </a:moveTo>
                    <a:lnTo>
                      <a:pt x="241626" y="262362"/>
                    </a:lnTo>
                    <a:cubicBezTo>
                      <a:pt x="244238" y="279696"/>
                      <a:pt x="249461" y="297030"/>
                      <a:pt x="257758" y="313443"/>
                    </a:cubicBezTo>
                    <a:cubicBezTo>
                      <a:pt x="267898" y="333692"/>
                      <a:pt x="281571" y="351333"/>
                      <a:pt x="297857" y="365599"/>
                    </a:cubicBezTo>
                    <a:lnTo>
                      <a:pt x="176638" y="365599"/>
                    </a:lnTo>
                    <a:cubicBezTo>
                      <a:pt x="169724" y="335686"/>
                      <a:pt x="165269" y="300711"/>
                      <a:pt x="164347" y="262362"/>
                    </a:cubicBezTo>
                    <a:close/>
                    <a:moveTo>
                      <a:pt x="0" y="262362"/>
                    </a:moveTo>
                    <a:lnTo>
                      <a:pt x="132704" y="262362"/>
                    </a:lnTo>
                    <a:cubicBezTo>
                      <a:pt x="133625" y="298717"/>
                      <a:pt x="137619" y="333845"/>
                      <a:pt x="144377" y="365599"/>
                    </a:cubicBezTo>
                    <a:lnTo>
                      <a:pt x="29490" y="365599"/>
                    </a:lnTo>
                    <a:cubicBezTo>
                      <a:pt x="12748" y="334612"/>
                      <a:pt x="2304" y="299484"/>
                      <a:pt x="0" y="262362"/>
                    </a:cubicBezTo>
                    <a:close/>
                    <a:moveTo>
                      <a:pt x="176639" y="127512"/>
                    </a:moveTo>
                    <a:lnTo>
                      <a:pt x="280356" y="127512"/>
                    </a:lnTo>
                    <a:cubicBezTo>
                      <a:pt x="255771" y="156504"/>
                      <a:pt x="241635" y="193013"/>
                      <a:pt x="240098" y="230749"/>
                    </a:cubicBezTo>
                    <a:lnTo>
                      <a:pt x="164347" y="230749"/>
                    </a:lnTo>
                    <a:cubicBezTo>
                      <a:pt x="165269" y="192399"/>
                      <a:pt x="169725" y="157578"/>
                      <a:pt x="176639" y="127512"/>
                    </a:cubicBezTo>
                    <a:close/>
                    <a:moveTo>
                      <a:pt x="29490" y="127512"/>
                    </a:moveTo>
                    <a:lnTo>
                      <a:pt x="144377" y="127512"/>
                    </a:lnTo>
                    <a:cubicBezTo>
                      <a:pt x="137619" y="159265"/>
                      <a:pt x="133625" y="194393"/>
                      <a:pt x="132704" y="230749"/>
                    </a:cubicBezTo>
                    <a:lnTo>
                      <a:pt x="0" y="230749"/>
                    </a:lnTo>
                    <a:cubicBezTo>
                      <a:pt x="2304" y="193626"/>
                      <a:pt x="12748" y="158498"/>
                      <a:pt x="29490" y="127512"/>
                    </a:cubicBezTo>
                    <a:close/>
                    <a:moveTo>
                      <a:pt x="410198" y="98792"/>
                    </a:moveTo>
                    <a:cubicBezTo>
                      <a:pt x="463363" y="98792"/>
                      <a:pt x="510997" y="128249"/>
                      <a:pt x="534660" y="175658"/>
                    </a:cubicBezTo>
                    <a:cubicBezTo>
                      <a:pt x="551255" y="208798"/>
                      <a:pt x="553867" y="246387"/>
                      <a:pt x="542036" y="281521"/>
                    </a:cubicBezTo>
                    <a:cubicBezTo>
                      <a:pt x="530358" y="316656"/>
                      <a:pt x="505465" y="345039"/>
                      <a:pt x="472275" y="361609"/>
                    </a:cubicBezTo>
                    <a:cubicBezTo>
                      <a:pt x="452914" y="371275"/>
                      <a:pt x="432017" y="376185"/>
                      <a:pt x="410505" y="376185"/>
                    </a:cubicBezTo>
                    <a:cubicBezTo>
                      <a:pt x="357340" y="376185"/>
                      <a:pt x="309706" y="346881"/>
                      <a:pt x="286042" y="299472"/>
                    </a:cubicBezTo>
                    <a:cubicBezTo>
                      <a:pt x="251777" y="231044"/>
                      <a:pt x="279742" y="147581"/>
                      <a:pt x="348274" y="113367"/>
                    </a:cubicBezTo>
                    <a:cubicBezTo>
                      <a:pt x="367788" y="103701"/>
                      <a:pt x="388686" y="98792"/>
                      <a:pt x="410198" y="98792"/>
                    </a:cubicBezTo>
                    <a:close/>
                    <a:moveTo>
                      <a:pt x="250542" y="11502"/>
                    </a:moveTo>
                    <a:cubicBezTo>
                      <a:pt x="273899" y="11502"/>
                      <a:pt x="298793" y="42958"/>
                      <a:pt x="315850" y="95898"/>
                    </a:cubicBezTo>
                    <a:lnTo>
                      <a:pt x="185234" y="95898"/>
                    </a:lnTo>
                    <a:cubicBezTo>
                      <a:pt x="202291" y="42958"/>
                      <a:pt x="227185" y="11502"/>
                      <a:pt x="250542" y="11502"/>
                    </a:cubicBezTo>
                    <a:close/>
                    <a:moveTo>
                      <a:pt x="297151" y="0"/>
                    </a:moveTo>
                    <a:cubicBezTo>
                      <a:pt x="347216" y="9362"/>
                      <a:pt x="392060" y="33764"/>
                      <a:pt x="426921" y="68142"/>
                    </a:cubicBezTo>
                    <a:cubicBezTo>
                      <a:pt x="421393" y="67528"/>
                      <a:pt x="415864" y="67221"/>
                      <a:pt x="410182" y="67221"/>
                    </a:cubicBezTo>
                    <a:cubicBezTo>
                      <a:pt x="387299" y="67221"/>
                      <a:pt x="365031" y="71825"/>
                      <a:pt x="343991" y="80727"/>
                    </a:cubicBezTo>
                    <a:cubicBezTo>
                      <a:pt x="341995" y="74741"/>
                      <a:pt x="339845" y="68909"/>
                      <a:pt x="337541" y="63231"/>
                    </a:cubicBezTo>
                    <a:cubicBezTo>
                      <a:pt x="326177" y="35452"/>
                      <a:pt x="312509" y="14119"/>
                      <a:pt x="297151" y="0"/>
                    </a:cubicBezTo>
                    <a:close/>
                    <a:moveTo>
                      <a:pt x="204005" y="0"/>
                    </a:moveTo>
                    <a:cubicBezTo>
                      <a:pt x="188794" y="14116"/>
                      <a:pt x="174967" y="35444"/>
                      <a:pt x="163597" y="63216"/>
                    </a:cubicBezTo>
                    <a:cubicBezTo>
                      <a:pt x="159449" y="73496"/>
                      <a:pt x="155761" y="84390"/>
                      <a:pt x="152381" y="95898"/>
                    </a:cubicBezTo>
                    <a:lnTo>
                      <a:pt x="49749" y="95898"/>
                    </a:lnTo>
                    <a:cubicBezTo>
                      <a:pt x="86776" y="46798"/>
                      <a:pt x="141319" y="11814"/>
                      <a:pt x="204005" y="0"/>
                    </a:cubicBezTo>
                    <a:close/>
                  </a:path>
                </a:pathLst>
              </a:custGeom>
              <a:solidFill>
                <a:srgbClr val="FFFFFF"/>
              </a:solidFill>
            </p:spPr>
            <p:txBody>
              <a:bodyPr vert="horz" wrap="square" lIns="91440" tIns="45720" rIns="91440" bIns="45720" anchor="t">
                <a:prstTxWarp prst="textNoShape">
                  <a:avLst/>
                </a:prstTxWarp>
                <a:normAutofit fontScale="92500" lnSpcReduction="20000"/>
              </a:bodyPr>
              <a:lstStyle/>
              <a:p>
                <a:pPr marL="0" algn="l"/>
                <a:endParaRPr/>
              </a:p>
            </p:txBody>
          </p:sp>
        </p:grpSp>
        <p:sp>
          <p:nvSpPr>
            <p:cNvPr id="18" name="AutoShape 16">
              <a:extLst>
                <a:ext uri="{FF2B5EF4-FFF2-40B4-BE49-F238E27FC236}">
                  <a16:creationId xmlns:a16="http://schemas.microsoft.com/office/drawing/2014/main" id="{FF54D627-20CA-415C-8051-E26A4F2497F8}"/>
                </a:ext>
              </a:extLst>
            </p:cNvPr>
            <p:cNvSpPr/>
            <p:nvPr/>
          </p:nvSpPr>
          <p:spPr>
            <a:xfrm>
              <a:off x="5067299" y="2727498"/>
              <a:ext cx="2057402" cy="1773622"/>
            </a:xfrm>
            <a:prstGeom prst="triangle">
              <a:avLst/>
            </a:prstGeom>
            <a:solidFill>
              <a:srgbClr val="FFFFFF"/>
            </a:solidFill>
            <a:ln w="57150" cap="flat" cmpd="sng">
              <a:solidFill>
                <a:srgbClr val="FFFFFF">
                  <a:lumMod val="95000"/>
                </a:srgbClr>
              </a:solidFill>
              <a:prstDash val="solid"/>
            </a:ln>
          </p:spPr>
          <p:txBody>
            <a:bodyPr vert="horz" wrap="square" lIns="91440" tIns="45720" rIns="91440" bIns="45720" anchor="ctr">
              <a:normAutofit/>
            </a:bodyPr>
            <a:lstStyle/>
            <a:p>
              <a:pPr marL="0" algn="ctr"/>
              <a:endParaRPr/>
            </a:p>
          </p:txBody>
        </p:sp>
      </p:grpSp>
      <p:sp>
        <p:nvSpPr>
          <p:cNvPr id="25" name="AutoShape 17">
            <a:extLst>
              <a:ext uri="{FF2B5EF4-FFF2-40B4-BE49-F238E27FC236}">
                <a16:creationId xmlns:a16="http://schemas.microsoft.com/office/drawing/2014/main" id="{72D4378B-048D-408E-8D33-434F870C8233}"/>
              </a:ext>
            </a:extLst>
          </p:cNvPr>
          <p:cNvSpPr/>
          <p:nvPr/>
        </p:nvSpPr>
        <p:spPr>
          <a:xfrm rot="5400000">
            <a:off x="2681584" y="3586170"/>
            <a:ext cx="102444" cy="102444"/>
          </a:xfrm>
          <a:prstGeom prst="flowChartExtract">
            <a:avLst/>
          </a:prstGeom>
          <a:solidFill>
            <a:srgbClr val="FFFFFF"/>
          </a:solidFill>
          <a:ln cap="flat" cmpd="sng">
            <a:prstDash val="solid"/>
          </a:ln>
        </p:spPr>
        <p:txBody>
          <a:bodyPr vert="horz" wrap="square" lIns="91440" tIns="45720" rIns="91440" bIns="45720" anchor="ctr">
            <a:normAutofit fontScale="25000" lnSpcReduction="20000"/>
          </a:bodyPr>
          <a:lstStyle/>
          <a:p>
            <a:pPr marL="0" algn="ctr"/>
            <a:endParaRPr/>
          </a:p>
        </p:txBody>
      </p:sp>
      <p:sp>
        <p:nvSpPr>
          <p:cNvPr id="26" name="AutoShape 18">
            <a:extLst>
              <a:ext uri="{FF2B5EF4-FFF2-40B4-BE49-F238E27FC236}">
                <a16:creationId xmlns:a16="http://schemas.microsoft.com/office/drawing/2014/main" id="{519AE14D-EB2C-4196-AAAB-27ED35EE90DD}"/>
              </a:ext>
            </a:extLst>
          </p:cNvPr>
          <p:cNvSpPr/>
          <p:nvPr/>
        </p:nvSpPr>
        <p:spPr>
          <a:xfrm rot="5400000">
            <a:off x="5870822" y="3586170"/>
            <a:ext cx="102444" cy="102444"/>
          </a:xfrm>
          <a:prstGeom prst="flowChartExtract">
            <a:avLst/>
          </a:prstGeom>
          <a:solidFill>
            <a:srgbClr val="FFFFFF"/>
          </a:solidFill>
          <a:ln cap="flat" cmpd="sng">
            <a:prstDash val="solid"/>
          </a:ln>
        </p:spPr>
        <p:txBody>
          <a:bodyPr vert="horz" wrap="square" lIns="91440" tIns="45720" rIns="91440" bIns="45720" anchor="ctr">
            <a:normAutofit fontScale="25000" lnSpcReduction="20000"/>
          </a:bodyPr>
          <a:lstStyle/>
          <a:p>
            <a:pPr marL="0" algn="ctr"/>
            <a:endParaRPr/>
          </a:p>
        </p:txBody>
      </p:sp>
      <p:sp>
        <p:nvSpPr>
          <p:cNvPr id="27" name="TextBox 19">
            <a:extLst>
              <a:ext uri="{FF2B5EF4-FFF2-40B4-BE49-F238E27FC236}">
                <a16:creationId xmlns:a16="http://schemas.microsoft.com/office/drawing/2014/main" id="{656907C7-98DF-43A3-A608-2BB6BCA045FC}"/>
              </a:ext>
            </a:extLst>
          </p:cNvPr>
          <p:cNvSpPr txBox="1"/>
          <p:nvPr/>
        </p:nvSpPr>
        <p:spPr>
          <a:xfrm>
            <a:off x="497334" y="2853353"/>
            <a:ext cx="4574517" cy="400110"/>
          </a:xfrm>
          <a:prstGeom prst="rect">
            <a:avLst/>
          </a:prstGeom>
          <a:noFill/>
        </p:spPr>
        <p:txBody>
          <a:bodyPr vert="horz" wrap="square" lIns="91440" tIns="45720" rIns="91440" bIns="45720" rtlCol="0" anchor="t">
            <a:spAutoFit/>
          </a:bodyPr>
          <a:lstStyle/>
          <a:p>
            <a:pPr marL="0" algn="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Maintain the pace of writing</a:t>
            </a:r>
          </a:p>
        </p:txBody>
      </p:sp>
      <p:sp>
        <p:nvSpPr>
          <p:cNvPr id="29" name="TextBox 21">
            <a:extLst>
              <a:ext uri="{FF2B5EF4-FFF2-40B4-BE49-F238E27FC236}">
                <a16:creationId xmlns:a16="http://schemas.microsoft.com/office/drawing/2014/main" id="{D5CF3B34-8B9E-40F7-9DEA-6AF1B88DDB79}"/>
              </a:ext>
            </a:extLst>
          </p:cNvPr>
          <p:cNvSpPr txBox="1"/>
          <p:nvPr/>
        </p:nvSpPr>
        <p:spPr>
          <a:xfrm>
            <a:off x="3287629" y="2884198"/>
            <a:ext cx="5815557" cy="400110"/>
          </a:xfrm>
          <a:prstGeom prst="rect">
            <a:avLst/>
          </a:prstGeom>
          <a:noFill/>
        </p:spPr>
        <p:txBody>
          <a:bodyPr vert="horz" wrap="square" lIns="91440" tIns="45720" rIns="91440" bIns="45720" rtlCol="0" anchor="t">
            <a:spAutoFit/>
          </a:bodyPr>
          <a:lstStyle/>
          <a:p>
            <a:pPr marL="0" algn="r">
              <a:defRPr/>
            </a:pPr>
            <a:r>
              <a:rPr lang="en-US" altLang="zh-CN" sz="2000" b="1" i="0" dirty="0">
                <a:solidFill>
                  <a:srgbClr val="333639"/>
                </a:solidFill>
                <a:effectLst/>
                <a:latin typeface="Times New Roman" panose="02020603050405020304" pitchFamily="18" charset="0"/>
                <a:cs typeface="Times New Roman" panose="02020603050405020304" pitchFamily="18" charset="0"/>
              </a:rPr>
              <a:t>The challenges of time management</a:t>
            </a:r>
            <a:endParaRPr lang="en-US" sz="2000" b="1" dirty="0">
              <a:latin typeface="Times New Roman" panose="02020603050405020304" pitchFamily="18" charset="0"/>
              <a:cs typeface="Times New Roman" panose="02020603050405020304" pitchFamily="18" charset="0"/>
            </a:endParaRPr>
          </a:p>
        </p:txBody>
      </p:sp>
      <p:sp>
        <p:nvSpPr>
          <p:cNvPr id="31" name="TextBox 23">
            <a:extLst>
              <a:ext uri="{FF2B5EF4-FFF2-40B4-BE49-F238E27FC236}">
                <a16:creationId xmlns:a16="http://schemas.microsoft.com/office/drawing/2014/main" id="{B322ED2C-DAC3-4BDF-8125-28D7ADBDFC69}"/>
              </a:ext>
            </a:extLst>
          </p:cNvPr>
          <p:cNvSpPr txBox="1"/>
          <p:nvPr/>
        </p:nvSpPr>
        <p:spPr>
          <a:xfrm>
            <a:off x="1643409" y="5454912"/>
            <a:ext cx="5770742" cy="707886"/>
          </a:xfrm>
          <a:prstGeom prst="rect">
            <a:avLst/>
          </a:prstGeom>
          <a:noFill/>
        </p:spPr>
        <p:txBody>
          <a:bodyPr vert="horz" wrap="square" lIns="91440" tIns="45720" rIns="91440" bIns="45720" rtlCol="0" anchor="t">
            <a:spAutoFit/>
          </a:bodyPr>
          <a:lstStyle/>
          <a:p>
            <a:pPr marL="0" algn="ctr">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The essence of academic writing</a:t>
            </a:r>
          </a:p>
          <a:p>
            <a:pPr marL="0" algn="ctr">
              <a:defRPr/>
            </a:pPr>
            <a:endPar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endParaRPr>
          </a:p>
        </p:txBody>
      </p:sp>
      <p:sp>
        <p:nvSpPr>
          <p:cNvPr id="28" name="TextBox 19">
            <a:extLst>
              <a:ext uri="{FF2B5EF4-FFF2-40B4-BE49-F238E27FC236}">
                <a16:creationId xmlns:a16="http://schemas.microsoft.com/office/drawing/2014/main" id="{12229348-8692-4FC7-9704-8BE45EE31DFA}"/>
              </a:ext>
            </a:extLst>
          </p:cNvPr>
          <p:cNvSpPr txBox="1"/>
          <p:nvPr/>
        </p:nvSpPr>
        <p:spPr>
          <a:xfrm>
            <a:off x="445547" y="1336130"/>
            <a:ext cx="6790749" cy="400110"/>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Writing momentum is </a:t>
            </a:r>
            <a:r>
              <a:rPr lang="en-US" altLang="zh-CN" sz="2000" b="1" dirty="0">
                <a:solidFill>
                  <a:srgbClr val="000000"/>
                </a:solidFill>
                <a:latin typeface="Times New Roman" panose="02020603050405020304" pitchFamily="18" charset="0"/>
                <a:ea typeface="+mn-ea"/>
                <a:cs typeface="Times New Roman" panose="02020603050405020304" pitchFamily="18" charset="0"/>
              </a:rPr>
              <a:t>the</a:t>
            </a:r>
            <a:r>
              <a:rPr lang="zh-CN" altLang="en-US" sz="2000" b="1" dirty="0">
                <a:solidFill>
                  <a:srgbClr val="000000"/>
                </a:solidFill>
                <a:latin typeface="Times New Roman" panose="02020603050405020304" pitchFamily="18" charset="0"/>
                <a:ea typeface="+mn-ea"/>
                <a:cs typeface="Times New Roman" panose="02020603050405020304" pitchFamily="18" charset="0"/>
              </a:rPr>
              <a:t> </a:t>
            </a:r>
            <a:r>
              <a:rPr lang="en-US" altLang="zh-CN" sz="2000" b="1" dirty="0">
                <a:solidFill>
                  <a:srgbClr val="000000"/>
                </a:solidFill>
                <a:latin typeface="Times New Roman" panose="02020603050405020304" pitchFamily="18" charset="0"/>
                <a:ea typeface="+mn-ea"/>
                <a:cs typeface="Times New Roman" panose="02020603050405020304" pitchFamily="18" charset="0"/>
              </a:rPr>
              <a:t>key to staying productive</a:t>
            </a:r>
            <a:endPar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endParaRPr>
          </a:p>
        </p:txBody>
      </p:sp>
      <p:sp>
        <p:nvSpPr>
          <p:cNvPr id="30" name="TextBox 21">
            <a:extLst>
              <a:ext uri="{FF2B5EF4-FFF2-40B4-BE49-F238E27FC236}">
                <a16:creationId xmlns:a16="http://schemas.microsoft.com/office/drawing/2014/main" id="{F4C0E691-475C-40E9-B1C9-C9C32C1581D5}"/>
              </a:ext>
            </a:extLst>
          </p:cNvPr>
          <p:cNvSpPr txBox="1"/>
          <p:nvPr/>
        </p:nvSpPr>
        <p:spPr>
          <a:xfrm>
            <a:off x="834023" y="3270928"/>
            <a:ext cx="2825823" cy="707886"/>
          </a:xfrm>
          <a:prstGeom prst="rect">
            <a:avLst/>
          </a:prstGeom>
          <a:noFill/>
        </p:spPr>
        <p:txBody>
          <a:bodyPr vert="horz" wrap="square" lIns="91440" tIns="45720" rIns="91440" bIns="45720" rtlCol="0" anchor="t">
            <a:spAutoFit/>
          </a:bodyPr>
          <a:lstStyle/>
          <a:p>
            <a:pPr marL="0">
              <a:defRPr/>
            </a:pPr>
            <a:r>
              <a:rPr lang="en-US" altLang="zh-CN" sz="2000" i="0" dirty="0">
                <a:solidFill>
                  <a:srgbClr val="333639"/>
                </a:solidFill>
                <a:effectLst/>
                <a:latin typeface="Times New Roman" panose="02020603050405020304" pitchFamily="18" charset="0"/>
                <a:cs typeface="Times New Roman" panose="02020603050405020304" pitchFamily="18" charset="0"/>
              </a:rPr>
              <a:t>Important when teaching and researching</a:t>
            </a:r>
            <a:endParaRPr lang="en-US" sz="2000" dirty="0">
              <a:latin typeface="Times New Roman" panose="02020603050405020304" pitchFamily="18" charset="0"/>
              <a:cs typeface="Times New Roman" panose="02020603050405020304" pitchFamily="18" charset="0"/>
            </a:endParaRPr>
          </a:p>
        </p:txBody>
      </p:sp>
      <p:sp>
        <p:nvSpPr>
          <p:cNvPr id="32" name="TextBox 21">
            <a:extLst>
              <a:ext uri="{FF2B5EF4-FFF2-40B4-BE49-F238E27FC236}">
                <a16:creationId xmlns:a16="http://schemas.microsoft.com/office/drawing/2014/main" id="{5EB6A226-C2A1-4AAE-B0B7-0208291E27EF}"/>
              </a:ext>
            </a:extLst>
          </p:cNvPr>
          <p:cNvSpPr txBox="1"/>
          <p:nvPr/>
        </p:nvSpPr>
        <p:spPr>
          <a:xfrm>
            <a:off x="5965214" y="3394072"/>
            <a:ext cx="2825823" cy="400110"/>
          </a:xfrm>
          <a:prstGeom prst="rect">
            <a:avLst/>
          </a:prstGeom>
          <a:noFill/>
        </p:spPr>
        <p:txBody>
          <a:bodyPr vert="horz" wrap="square" lIns="91440" tIns="45720" rIns="91440" bIns="45720" rtlCol="0" anchor="t">
            <a:spAutoFit/>
          </a:bodyPr>
          <a:lstStyle/>
          <a:p>
            <a:pPr marL="0">
              <a:defRPr/>
            </a:pPr>
            <a:r>
              <a:rPr lang="en-US" altLang="zh-CN" sz="2000" i="0" dirty="0">
                <a:solidFill>
                  <a:srgbClr val="333639"/>
                </a:solidFill>
                <a:effectLst/>
                <a:latin typeface="Times New Roman" panose="02020603050405020304" pitchFamily="18" charset="0"/>
                <a:cs typeface="Times New Roman" panose="02020603050405020304" pitchFamily="18" charset="0"/>
              </a:rPr>
              <a:t>Other works distraction</a:t>
            </a:r>
            <a:endParaRPr lang="en-US" sz="2000" dirty="0">
              <a:latin typeface="Times New Roman" panose="02020603050405020304" pitchFamily="18" charset="0"/>
              <a:cs typeface="Times New Roman" panose="02020603050405020304" pitchFamily="18" charset="0"/>
            </a:endParaRPr>
          </a:p>
        </p:txBody>
      </p:sp>
      <p:sp>
        <p:nvSpPr>
          <p:cNvPr id="33" name="Freeform 4">
            <a:extLst>
              <a:ext uri="{FF2B5EF4-FFF2-40B4-BE49-F238E27FC236}">
                <a16:creationId xmlns:a16="http://schemas.microsoft.com/office/drawing/2014/main" id="{F9B93796-B119-4B15-A6B6-273533FDEDAA}"/>
              </a:ext>
            </a:extLst>
          </p:cNvPr>
          <p:cNvSpPr/>
          <p:nvPr/>
        </p:nvSpPr>
        <p:spPr>
          <a:xfrm>
            <a:off x="1980406" y="4894906"/>
            <a:ext cx="5183188" cy="2674308"/>
          </a:xfrm>
          <a:custGeom>
            <a:avLst/>
            <a:gdLst/>
            <a:ahLst/>
            <a:cxnLst/>
            <a:rect l="l" t="t" r="r" b="b"/>
            <a:pathLst>
              <a:path w="5370677" h="2674308">
                <a:moveTo>
                  <a:pt x="0" y="0"/>
                </a:moveTo>
                <a:lnTo>
                  <a:pt x="5370677" y="0"/>
                </a:lnTo>
                <a:lnTo>
                  <a:pt x="5370677" y="2661608"/>
                </a:lnTo>
                <a:lnTo>
                  <a:pt x="1612900" y="2674308"/>
                </a:lnTo>
                <a:lnTo>
                  <a:pt x="0" y="0"/>
                </a:lnTo>
                <a:close/>
              </a:path>
            </a:pathLst>
          </a:custGeom>
          <a:gradFill>
            <a:gsLst>
              <a:gs pos="0">
                <a:srgbClr val="FFFFFF">
                  <a:alpha val="62000"/>
                  <a:lumMod val="95000"/>
                </a:srgbClr>
              </a:gs>
              <a:gs pos="100000">
                <a:srgbClr val="FFFFFF">
                  <a:alpha val="0"/>
                  <a:lumMod val="95000"/>
                </a:srgbClr>
              </a:gs>
            </a:gsLst>
          </a:gradFill>
        </p:spPr>
        <p:txBody>
          <a:bodyPr vert="horz" wrap="square" lIns="91440" tIns="45720" rIns="91440" bIns="45720" anchor="ctr">
            <a:normAutofit/>
          </a:bodyPr>
          <a:lstStyle/>
          <a:p>
            <a:pPr marL="0" algn="ctr"/>
            <a:endParaRPr/>
          </a:p>
        </p:txBody>
      </p:sp>
      <p:sp>
        <p:nvSpPr>
          <p:cNvPr id="34" name="TextBox 21">
            <a:extLst>
              <a:ext uri="{FF2B5EF4-FFF2-40B4-BE49-F238E27FC236}">
                <a16:creationId xmlns:a16="http://schemas.microsoft.com/office/drawing/2014/main" id="{F44127C2-B58D-4404-A6CD-EFC35FA9CF83}"/>
              </a:ext>
            </a:extLst>
          </p:cNvPr>
          <p:cNvSpPr txBox="1"/>
          <p:nvPr/>
        </p:nvSpPr>
        <p:spPr>
          <a:xfrm>
            <a:off x="2786170" y="5891494"/>
            <a:ext cx="3859691" cy="707886"/>
          </a:xfrm>
          <a:prstGeom prst="rect">
            <a:avLst/>
          </a:prstGeom>
          <a:noFill/>
        </p:spPr>
        <p:txBody>
          <a:bodyPr vert="horz" wrap="square" lIns="91440" tIns="45720" rIns="91440" bIns="45720" rtlCol="0" anchor="t">
            <a:spAutoFit/>
          </a:bodyPr>
          <a:lstStyle/>
          <a:p>
            <a:pPr marL="0">
              <a:defRPr/>
            </a:pPr>
            <a:r>
              <a:rPr lang="en-US" altLang="zh-CN" sz="2000" b="0" i="0" dirty="0">
                <a:solidFill>
                  <a:srgbClr val="333639"/>
                </a:solidFill>
                <a:effectLst/>
                <a:latin typeface="Times New Roman" panose="02020603050405020304" pitchFamily="18" charset="0"/>
                <a:cs typeface="Times New Roman" panose="02020603050405020304" pitchFamily="18" charset="0"/>
              </a:rPr>
              <a:t>papers, proposals, and technical reports require time and energy</a:t>
            </a:r>
            <a:endParaRPr lang="en-US" sz="2000" dirty="0">
              <a:latin typeface="Times New Roman" panose="02020603050405020304" pitchFamily="18" charset="0"/>
              <a:cs typeface="Times New Roman" panose="02020603050405020304" pitchFamily="18" charset="0"/>
            </a:endParaRPr>
          </a:p>
        </p:txBody>
      </p:sp>
      <p:sp>
        <p:nvSpPr>
          <p:cNvPr id="35" name="TextBox 21">
            <a:extLst>
              <a:ext uri="{FF2B5EF4-FFF2-40B4-BE49-F238E27FC236}">
                <a16:creationId xmlns:a16="http://schemas.microsoft.com/office/drawing/2014/main" id="{EF0A4790-111A-4354-831D-CADF10676B41}"/>
              </a:ext>
            </a:extLst>
          </p:cNvPr>
          <p:cNvSpPr txBox="1"/>
          <p:nvPr/>
        </p:nvSpPr>
        <p:spPr>
          <a:xfrm>
            <a:off x="1598594" y="3879354"/>
            <a:ext cx="5815557" cy="707886"/>
          </a:xfrm>
          <a:prstGeom prst="rect">
            <a:avLst/>
          </a:prstGeom>
          <a:noFill/>
        </p:spPr>
        <p:txBody>
          <a:bodyPr vert="horz" wrap="square" lIns="91440" tIns="45720" rIns="91440" bIns="45720" rtlCol="0" anchor="t">
            <a:spAutoFit/>
          </a:bodyPr>
          <a:lstStyle/>
          <a:p>
            <a:pPr marL="0" algn="ctr">
              <a:defRPr/>
            </a:pPr>
            <a:r>
              <a:rPr lang="en-US" altLang="zh-CN" sz="2000" b="1" i="0" dirty="0">
                <a:solidFill>
                  <a:schemeClr val="tx1"/>
                </a:solidFill>
                <a:effectLst/>
                <a:latin typeface="Times New Roman" panose="02020603050405020304" pitchFamily="18" charset="0"/>
                <a:cs typeface="Times New Roman" panose="02020603050405020304" pitchFamily="18" charset="0"/>
              </a:rPr>
              <a:t>Balance</a:t>
            </a:r>
          </a:p>
          <a:p>
            <a:pPr marL="0" algn="ctr">
              <a:defRPr/>
            </a:pPr>
            <a:r>
              <a:rPr lang="en-US" sz="2000" b="1" dirty="0">
                <a:solidFill>
                  <a:schemeClr val="tx1"/>
                </a:solidFill>
                <a:latin typeface="Times New Roman" panose="02020603050405020304" pitchFamily="18" charset="0"/>
                <a:cs typeface="Times New Roman" panose="02020603050405020304" pitchFamily="18" charset="0"/>
              </a:rPr>
              <a:t>Find a suitable way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802183" y="119992"/>
            <a:ext cx="6856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Challenges of starting and continuing</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5" name="Freeform 3">
            <a:extLst>
              <a:ext uri="{FF2B5EF4-FFF2-40B4-BE49-F238E27FC236}">
                <a16:creationId xmlns:a16="http://schemas.microsoft.com/office/drawing/2014/main" id="{8EDAD1EB-69BA-4237-B69A-9277BD76A809}"/>
              </a:ext>
            </a:extLst>
          </p:cNvPr>
          <p:cNvSpPr/>
          <p:nvPr/>
        </p:nvSpPr>
        <p:spPr>
          <a:xfrm>
            <a:off x="492064" y="2975748"/>
            <a:ext cx="3038533" cy="931403"/>
          </a:xfrm>
          <a:custGeom>
            <a:avLst/>
            <a:gdLst/>
            <a:ahLst/>
            <a:cxnLst/>
            <a:rect l="l" t="t" r="r" b="b"/>
            <a:pathLst>
              <a:path w="2562" h="587">
                <a:moveTo>
                  <a:pt x="2154" y="0"/>
                </a:moveTo>
                <a:lnTo>
                  <a:pt x="408" y="0"/>
                </a:lnTo>
                <a:lnTo>
                  <a:pt x="0" y="587"/>
                </a:lnTo>
                <a:lnTo>
                  <a:pt x="2562" y="587"/>
                </a:lnTo>
                <a:lnTo>
                  <a:pt x="2154" y="0"/>
                </a:lnTo>
                <a:close/>
              </a:path>
            </a:pathLst>
          </a:custGeom>
          <a:solidFill>
            <a:schemeClr val="accent2"/>
          </a:solidFill>
        </p:spPr>
        <p:txBody>
          <a:bodyPr vert="horz" wrap="square" lIns="91440" tIns="45720" rIns="91440" bIns="45720" anchor="ctr">
            <a:prstTxWarp prst="textNoShape">
              <a:avLst/>
            </a:prstTxWarp>
            <a:normAutofit/>
          </a:bodyPr>
          <a:lstStyle/>
          <a:p>
            <a:pPr marL="0" algn="ctr"/>
            <a:r>
              <a:rPr lang="en-US" sz="2400" b="1" i="0" u="none" baseline="0">
                <a:solidFill>
                  <a:srgbClr val="000000"/>
                </a:solidFill>
                <a:latin typeface="Arial"/>
                <a:ea typeface="Arial"/>
              </a:rPr>
              <a:t>2</a:t>
            </a:r>
          </a:p>
        </p:txBody>
      </p:sp>
      <p:sp>
        <p:nvSpPr>
          <p:cNvPr id="6" name="Freeform 4">
            <a:extLst>
              <a:ext uri="{FF2B5EF4-FFF2-40B4-BE49-F238E27FC236}">
                <a16:creationId xmlns:a16="http://schemas.microsoft.com/office/drawing/2014/main" id="{2EC359FD-EB0B-4CB8-80CA-87992759AD96}"/>
              </a:ext>
            </a:extLst>
          </p:cNvPr>
          <p:cNvSpPr/>
          <p:nvPr/>
        </p:nvSpPr>
        <p:spPr>
          <a:xfrm>
            <a:off x="19187" y="4677023"/>
            <a:ext cx="4117378" cy="871309"/>
          </a:xfrm>
          <a:custGeom>
            <a:avLst/>
            <a:gdLst/>
            <a:ahLst/>
            <a:cxnLst/>
            <a:rect l="l" t="t" r="r" b="b"/>
            <a:pathLst>
              <a:path w="3630" h="445">
                <a:moveTo>
                  <a:pt x="306" y="0"/>
                </a:moveTo>
                <a:lnTo>
                  <a:pt x="0" y="445"/>
                </a:lnTo>
                <a:lnTo>
                  <a:pt x="3630" y="445"/>
                </a:lnTo>
                <a:lnTo>
                  <a:pt x="3324" y="0"/>
                </a:lnTo>
                <a:lnTo>
                  <a:pt x="306" y="0"/>
                </a:lnTo>
                <a:close/>
              </a:path>
            </a:pathLst>
          </a:custGeom>
          <a:solidFill>
            <a:srgbClr val="FFFFFF">
              <a:lumMod val="85000"/>
            </a:srgbClr>
          </a:solidFill>
        </p:spPr>
        <p:txBody>
          <a:bodyPr vert="horz" wrap="square" lIns="91440" tIns="45720" rIns="91440" bIns="45720" anchor="ctr">
            <a:prstTxWarp prst="textNoShape">
              <a:avLst/>
            </a:prstTxWarp>
            <a:normAutofit/>
          </a:bodyPr>
          <a:lstStyle/>
          <a:p>
            <a:pPr marL="0" algn="ctr"/>
            <a:r>
              <a:rPr lang="en-US" sz="2400" b="1" i="0" u="none" baseline="0">
                <a:solidFill>
                  <a:srgbClr val="000000"/>
                </a:solidFill>
                <a:latin typeface="Arial"/>
                <a:ea typeface="Arial"/>
              </a:rPr>
              <a:t>3</a:t>
            </a:r>
          </a:p>
        </p:txBody>
      </p:sp>
      <p:sp>
        <p:nvSpPr>
          <p:cNvPr id="7" name="Freeform 5">
            <a:extLst>
              <a:ext uri="{FF2B5EF4-FFF2-40B4-BE49-F238E27FC236}">
                <a16:creationId xmlns:a16="http://schemas.microsoft.com/office/drawing/2014/main" id="{99AC938A-DF80-4138-9B1B-8CDE41A57386}"/>
              </a:ext>
            </a:extLst>
          </p:cNvPr>
          <p:cNvSpPr/>
          <p:nvPr/>
        </p:nvSpPr>
        <p:spPr>
          <a:xfrm>
            <a:off x="1220191" y="1128314"/>
            <a:ext cx="1527568" cy="1113654"/>
          </a:xfrm>
          <a:custGeom>
            <a:avLst/>
            <a:gdLst/>
            <a:ahLst/>
            <a:cxnLst/>
            <a:rect l="l" t="t" r="r" b="b"/>
            <a:pathLst>
              <a:path w="1288" h="939">
                <a:moveTo>
                  <a:pt x="1288" y="939"/>
                </a:moveTo>
                <a:lnTo>
                  <a:pt x="644" y="0"/>
                </a:lnTo>
                <a:lnTo>
                  <a:pt x="0" y="939"/>
                </a:lnTo>
                <a:lnTo>
                  <a:pt x="1288" y="939"/>
                </a:lnTo>
                <a:close/>
              </a:path>
            </a:pathLst>
          </a:custGeom>
          <a:solidFill>
            <a:schemeClr val="accent1"/>
          </a:solidFill>
        </p:spPr>
        <p:txBody>
          <a:bodyPr vert="horz" wrap="square" lIns="91440" tIns="45720" rIns="91440" bIns="45720" anchor="ctr">
            <a:prstTxWarp prst="textNoShape">
              <a:avLst/>
            </a:prstTxWarp>
            <a:normAutofit/>
          </a:bodyPr>
          <a:lstStyle/>
          <a:p>
            <a:pPr marL="0" algn="ctr"/>
            <a:r>
              <a:rPr lang="en-US" sz="2400" b="1" i="0" u="none" baseline="0">
                <a:solidFill>
                  <a:srgbClr val="FFFFFF"/>
                </a:solidFill>
                <a:latin typeface="Arial"/>
                <a:ea typeface="Arial"/>
              </a:rPr>
              <a:t>1</a:t>
            </a:r>
          </a:p>
        </p:txBody>
      </p:sp>
      <p:grpSp>
        <p:nvGrpSpPr>
          <p:cNvPr id="8" name="Group 6">
            <a:extLst>
              <a:ext uri="{FF2B5EF4-FFF2-40B4-BE49-F238E27FC236}">
                <a16:creationId xmlns:a16="http://schemas.microsoft.com/office/drawing/2014/main" id="{4968D8AA-EC01-4E46-80A5-CD13AF5E67EB}"/>
              </a:ext>
            </a:extLst>
          </p:cNvPr>
          <p:cNvGrpSpPr/>
          <p:nvPr/>
        </p:nvGrpSpPr>
        <p:grpSpPr>
          <a:xfrm>
            <a:off x="419206" y="3990336"/>
            <a:ext cx="3129811" cy="672462"/>
            <a:chOff x="4573909" y="4079091"/>
            <a:chExt cx="3044458" cy="654123"/>
          </a:xfrm>
          <a:solidFill>
            <a:srgbClr val="FFFFFF">
              <a:lumMod val="95000"/>
            </a:srgbClr>
          </a:solidFill>
        </p:grpSpPr>
        <p:sp>
          <p:nvSpPr>
            <p:cNvPr id="9" name="Freeform 7">
              <a:extLst>
                <a:ext uri="{FF2B5EF4-FFF2-40B4-BE49-F238E27FC236}">
                  <a16:creationId xmlns:a16="http://schemas.microsoft.com/office/drawing/2014/main" id="{F87F628E-0DC8-4B4B-89FA-51D4094A3851}"/>
                </a:ext>
              </a:extLst>
            </p:cNvPr>
            <p:cNvSpPr/>
            <p:nvPr/>
          </p:nvSpPr>
          <p:spPr>
            <a:xfrm>
              <a:off x="4950005" y="4079091"/>
              <a:ext cx="410656" cy="654123"/>
            </a:xfrm>
            <a:custGeom>
              <a:avLst/>
              <a:gdLst/>
              <a:ahLst/>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0" name="Freeform 8">
              <a:extLst>
                <a:ext uri="{FF2B5EF4-FFF2-40B4-BE49-F238E27FC236}">
                  <a16:creationId xmlns:a16="http://schemas.microsoft.com/office/drawing/2014/main" id="{DD7A15A2-DB61-45D9-820A-091F4626CD18}"/>
                </a:ext>
              </a:extLst>
            </p:cNvPr>
            <p:cNvSpPr/>
            <p:nvPr/>
          </p:nvSpPr>
          <p:spPr>
            <a:xfrm>
              <a:off x="4573909" y="4079091"/>
              <a:ext cx="409511" cy="654123"/>
            </a:xfrm>
            <a:custGeom>
              <a:avLst/>
              <a:gdLst/>
              <a:ahLst/>
              <a:cxnLst/>
              <a:rect l="l" t="t" r="r" b="b"/>
              <a:pathLst>
                <a:path w="409511" h="654123">
                  <a:moveTo>
                    <a:pt x="206925" y="27688"/>
                  </a:moveTo>
                  <a:cubicBezTo>
                    <a:pt x="239420" y="27688"/>
                    <a:pt x="265762" y="54030"/>
                    <a:pt x="265762" y="86525"/>
                  </a:cubicBezTo>
                  <a:cubicBezTo>
                    <a:pt x="265762" y="119020"/>
                    <a:pt x="239420" y="145362"/>
                    <a:pt x="206925" y="145362"/>
                  </a:cubicBezTo>
                  <a:cubicBezTo>
                    <a:pt x="174430" y="145362"/>
                    <a:pt x="148088" y="119020"/>
                    <a:pt x="148088" y="86525"/>
                  </a:cubicBezTo>
                  <a:cubicBezTo>
                    <a:pt x="148088" y="54030"/>
                    <a:pt x="174430" y="27688"/>
                    <a:pt x="206925" y="27688"/>
                  </a:cubicBezTo>
                  <a:close/>
                  <a:moveTo>
                    <a:pt x="12193" y="0"/>
                  </a:moveTo>
                  <a:cubicBezTo>
                    <a:pt x="12193" y="0"/>
                    <a:pt x="16886" y="0"/>
                    <a:pt x="21579" y="0"/>
                  </a:cubicBezTo>
                  <a:cubicBezTo>
                    <a:pt x="26272" y="0"/>
                    <a:pt x="35659" y="0"/>
                    <a:pt x="40352" y="9412"/>
                  </a:cubicBezTo>
                  <a:cubicBezTo>
                    <a:pt x="40352" y="9412"/>
                    <a:pt x="40352" y="9412"/>
                    <a:pt x="138911" y="160002"/>
                  </a:cubicBezTo>
                  <a:cubicBezTo>
                    <a:pt x="138911" y="160002"/>
                    <a:pt x="138911" y="160002"/>
                    <a:pt x="270324" y="160002"/>
                  </a:cubicBezTo>
                  <a:cubicBezTo>
                    <a:pt x="270324" y="160002"/>
                    <a:pt x="270324" y="160002"/>
                    <a:pt x="373576" y="9412"/>
                  </a:cubicBezTo>
                  <a:cubicBezTo>
                    <a:pt x="373576" y="0"/>
                    <a:pt x="382963" y="0"/>
                    <a:pt x="387656" y="0"/>
                  </a:cubicBezTo>
                  <a:cubicBezTo>
                    <a:pt x="392349" y="0"/>
                    <a:pt x="397042" y="0"/>
                    <a:pt x="401736" y="0"/>
                  </a:cubicBezTo>
                  <a:cubicBezTo>
                    <a:pt x="411122" y="9412"/>
                    <a:pt x="411122" y="23529"/>
                    <a:pt x="406429" y="32942"/>
                  </a:cubicBezTo>
                  <a:cubicBezTo>
                    <a:pt x="406429" y="32942"/>
                    <a:pt x="406429" y="32942"/>
                    <a:pt x="298483" y="192943"/>
                  </a:cubicBezTo>
                  <a:cubicBezTo>
                    <a:pt x="293790" y="197649"/>
                    <a:pt x="289097" y="202355"/>
                    <a:pt x="284404" y="202355"/>
                  </a:cubicBezTo>
                  <a:cubicBezTo>
                    <a:pt x="284404" y="202355"/>
                    <a:pt x="284404" y="202355"/>
                    <a:pt x="275017" y="202355"/>
                  </a:cubicBezTo>
                  <a:cubicBezTo>
                    <a:pt x="275017" y="202355"/>
                    <a:pt x="275017" y="202355"/>
                    <a:pt x="275017" y="621182"/>
                  </a:cubicBezTo>
                  <a:cubicBezTo>
                    <a:pt x="275017" y="635300"/>
                    <a:pt x="260937" y="654123"/>
                    <a:pt x="242164" y="654123"/>
                  </a:cubicBezTo>
                  <a:cubicBezTo>
                    <a:pt x="228084" y="654123"/>
                    <a:pt x="209311" y="635300"/>
                    <a:pt x="209311" y="621182"/>
                  </a:cubicBezTo>
                  <a:cubicBezTo>
                    <a:pt x="209311" y="621182"/>
                    <a:pt x="209311" y="621182"/>
                    <a:pt x="209311" y="381180"/>
                  </a:cubicBezTo>
                  <a:cubicBezTo>
                    <a:pt x="209311" y="381180"/>
                    <a:pt x="209311" y="381180"/>
                    <a:pt x="199924" y="381180"/>
                  </a:cubicBezTo>
                  <a:cubicBezTo>
                    <a:pt x="199924" y="381180"/>
                    <a:pt x="199924" y="381180"/>
                    <a:pt x="199924" y="621182"/>
                  </a:cubicBezTo>
                  <a:cubicBezTo>
                    <a:pt x="199924" y="635300"/>
                    <a:pt x="185845" y="654123"/>
                    <a:pt x="167071" y="654123"/>
                  </a:cubicBezTo>
                  <a:cubicBezTo>
                    <a:pt x="148298" y="654123"/>
                    <a:pt x="134218" y="635300"/>
                    <a:pt x="134218" y="621182"/>
                  </a:cubicBezTo>
                  <a:cubicBezTo>
                    <a:pt x="134218" y="621182"/>
                    <a:pt x="134218" y="621182"/>
                    <a:pt x="134218" y="202355"/>
                  </a:cubicBezTo>
                  <a:cubicBezTo>
                    <a:pt x="134218" y="202355"/>
                    <a:pt x="134218" y="202355"/>
                    <a:pt x="129525" y="202355"/>
                  </a:cubicBezTo>
                  <a:cubicBezTo>
                    <a:pt x="120138" y="202355"/>
                    <a:pt x="115445" y="197649"/>
                    <a:pt x="110752" y="192943"/>
                  </a:cubicBezTo>
                  <a:cubicBezTo>
                    <a:pt x="110752" y="192943"/>
                    <a:pt x="110752" y="192943"/>
                    <a:pt x="2806" y="32942"/>
                  </a:cubicBezTo>
                  <a:cubicBezTo>
                    <a:pt x="-1887" y="23529"/>
                    <a:pt x="-1887" y="9412"/>
                    <a:pt x="12193"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1" name="Freeform 9">
              <a:extLst>
                <a:ext uri="{FF2B5EF4-FFF2-40B4-BE49-F238E27FC236}">
                  <a16:creationId xmlns:a16="http://schemas.microsoft.com/office/drawing/2014/main" id="{0C36C28D-F31E-40A4-B376-A4077A289A62}"/>
                </a:ext>
              </a:extLst>
            </p:cNvPr>
            <p:cNvSpPr/>
            <p:nvPr/>
          </p:nvSpPr>
          <p:spPr>
            <a:xfrm>
              <a:off x="5326097" y="4079091"/>
              <a:ext cx="410656" cy="654123"/>
            </a:xfrm>
            <a:custGeom>
              <a:avLst/>
              <a:gdLst/>
              <a:ahLst/>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2" name="Freeform 10">
              <a:extLst>
                <a:ext uri="{FF2B5EF4-FFF2-40B4-BE49-F238E27FC236}">
                  <a16:creationId xmlns:a16="http://schemas.microsoft.com/office/drawing/2014/main" id="{6361A634-C32B-45A8-AFEA-B24888E16D2E}"/>
                </a:ext>
              </a:extLst>
            </p:cNvPr>
            <p:cNvSpPr/>
            <p:nvPr/>
          </p:nvSpPr>
          <p:spPr>
            <a:xfrm>
              <a:off x="5702189" y="4079091"/>
              <a:ext cx="410656" cy="654123"/>
            </a:xfrm>
            <a:custGeom>
              <a:avLst/>
              <a:gdLst/>
              <a:ahLst/>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3" name="Freeform 11">
              <a:extLst>
                <a:ext uri="{FF2B5EF4-FFF2-40B4-BE49-F238E27FC236}">
                  <a16:creationId xmlns:a16="http://schemas.microsoft.com/office/drawing/2014/main" id="{55F9B905-2568-4DFA-8B02-239EEB338E65}"/>
                </a:ext>
              </a:extLst>
            </p:cNvPr>
            <p:cNvSpPr/>
            <p:nvPr/>
          </p:nvSpPr>
          <p:spPr>
            <a:xfrm>
              <a:off x="6079435" y="4079091"/>
              <a:ext cx="410656" cy="654123"/>
            </a:xfrm>
            <a:custGeom>
              <a:avLst/>
              <a:gdLst/>
              <a:ahLst/>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6" name="Freeform 12">
              <a:extLst>
                <a:ext uri="{FF2B5EF4-FFF2-40B4-BE49-F238E27FC236}">
                  <a16:creationId xmlns:a16="http://schemas.microsoft.com/office/drawing/2014/main" id="{515AC149-249B-4929-9BC1-9FC59F67F780}"/>
                </a:ext>
              </a:extLst>
            </p:cNvPr>
            <p:cNvSpPr/>
            <p:nvPr/>
          </p:nvSpPr>
          <p:spPr>
            <a:xfrm>
              <a:off x="6455527" y="4079091"/>
              <a:ext cx="410656" cy="654123"/>
            </a:xfrm>
            <a:custGeom>
              <a:avLst/>
              <a:gdLst/>
              <a:ahLst/>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7" name="Freeform 13">
              <a:extLst>
                <a:ext uri="{FF2B5EF4-FFF2-40B4-BE49-F238E27FC236}">
                  <a16:creationId xmlns:a16="http://schemas.microsoft.com/office/drawing/2014/main" id="{FB016AC1-7C51-4171-9F71-5D667D000D8A}"/>
                </a:ext>
              </a:extLst>
            </p:cNvPr>
            <p:cNvSpPr/>
            <p:nvPr/>
          </p:nvSpPr>
          <p:spPr>
            <a:xfrm>
              <a:off x="6831619" y="4079091"/>
              <a:ext cx="410656" cy="654123"/>
            </a:xfrm>
            <a:custGeom>
              <a:avLst/>
              <a:gdLst/>
              <a:ahLst/>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18" name="Freeform 14">
              <a:extLst>
                <a:ext uri="{FF2B5EF4-FFF2-40B4-BE49-F238E27FC236}">
                  <a16:creationId xmlns:a16="http://schemas.microsoft.com/office/drawing/2014/main" id="{468770A7-82E9-4451-B755-2D75EE2E5E61}"/>
                </a:ext>
              </a:extLst>
            </p:cNvPr>
            <p:cNvSpPr/>
            <p:nvPr/>
          </p:nvSpPr>
          <p:spPr>
            <a:xfrm>
              <a:off x="7207711" y="4079091"/>
              <a:ext cx="410656" cy="654123"/>
            </a:xfrm>
            <a:custGeom>
              <a:avLst/>
              <a:gdLst/>
              <a:ahLst/>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grpSp>
      <p:grpSp>
        <p:nvGrpSpPr>
          <p:cNvPr id="19" name="Group 15">
            <a:extLst>
              <a:ext uri="{FF2B5EF4-FFF2-40B4-BE49-F238E27FC236}">
                <a16:creationId xmlns:a16="http://schemas.microsoft.com/office/drawing/2014/main" id="{77FA5343-1C19-4D67-A790-791B4A722DB4}"/>
              </a:ext>
            </a:extLst>
          </p:cNvPr>
          <p:cNvGrpSpPr/>
          <p:nvPr/>
        </p:nvGrpSpPr>
        <p:grpSpPr>
          <a:xfrm>
            <a:off x="1192483" y="2265691"/>
            <a:ext cx="1583264" cy="672462"/>
            <a:chOff x="5326098" y="2703931"/>
            <a:chExt cx="1540087" cy="654123"/>
          </a:xfrm>
          <a:solidFill>
            <a:srgbClr val="FFFFFF">
              <a:lumMod val="95000"/>
            </a:srgbClr>
          </a:solidFill>
        </p:grpSpPr>
        <p:sp>
          <p:nvSpPr>
            <p:cNvPr id="20" name="Freeform 16">
              <a:extLst>
                <a:ext uri="{FF2B5EF4-FFF2-40B4-BE49-F238E27FC236}">
                  <a16:creationId xmlns:a16="http://schemas.microsoft.com/office/drawing/2014/main" id="{936F7DBE-A246-4499-82D1-6D6B59F67DF4}"/>
                </a:ext>
              </a:extLst>
            </p:cNvPr>
            <p:cNvSpPr/>
            <p:nvPr/>
          </p:nvSpPr>
          <p:spPr>
            <a:xfrm>
              <a:off x="5326098" y="2703931"/>
              <a:ext cx="410656" cy="654123"/>
            </a:xfrm>
            <a:custGeom>
              <a:avLst/>
              <a:gdLst/>
              <a:ahLst/>
              <a:cxnLst/>
              <a:rect l="l" t="t" r="r" b="b"/>
              <a:pathLst>
                <a:path w="410656" h="654123">
                  <a:moveTo>
                    <a:pt x="208074" y="28842"/>
                  </a:moveTo>
                  <a:cubicBezTo>
                    <a:pt x="240569" y="28842"/>
                    <a:pt x="266911" y="55184"/>
                    <a:pt x="266911" y="87679"/>
                  </a:cubicBezTo>
                  <a:cubicBezTo>
                    <a:pt x="266911" y="120174"/>
                    <a:pt x="240569" y="146516"/>
                    <a:pt x="208074" y="146516"/>
                  </a:cubicBezTo>
                  <a:cubicBezTo>
                    <a:pt x="175579" y="146516"/>
                    <a:pt x="149237" y="120174"/>
                    <a:pt x="149237" y="87679"/>
                  </a:cubicBezTo>
                  <a:cubicBezTo>
                    <a:pt x="149237" y="55184"/>
                    <a:pt x="175579" y="28842"/>
                    <a:pt x="208074" y="28842"/>
                  </a:cubicBezTo>
                  <a:close/>
                  <a:moveTo>
                    <a:pt x="12227" y="0"/>
                  </a:moveTo>
                  <a:cubicBezTo>
                    <a:pt x="12227" y="0"/>
                    <a:pt x="16933" y="0"/>
                    <a:pt x="21640" y="0"/>
                  </a:cubicBezTo>
                  <a:cubicBezTo>
                    <a:pt x="26346" y="0"/>
                    <a:pt x="35759" y="0"/>
                    <a:pt x="40465" y="9412"/>
                  </a:cubicBezTo>
                  <a:cubicBezTo>
                    <a:pt x="40465" y="9412"/>
                    <a:pt x="40465" y="9412"/>
                    <a:pt x="139300" y="160001"/>
                  </a:cubicBezTo>
                  <a:cubicBezTo>
                    <a:pt x="139300" y="160001"/>
                    <a:pt x="139300" y="160001"/>
                    <a:pt x="271079" y="160001"/>
                  </a:cubicBezTo>
                  <a:cubicBezTo>
                    <a:pt x="271079" y="160001"/>
                    <a:pt x="271079" y="160001"/>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299"/>
                    <a:pt x="261667" y="654123"/>
                    <a:pt x="242841" y="654123"/>
                  </a:cubicBezTo>
                  <a:cubicBezTo>
                    <a:pt x="228722" y="654123"/>
                    <a:pt x="209896" y="635299"/>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299"/>
                    <a:pt x="186364" y="654123"/>
                    <a:pt x="167539" y="654123"/>
                  </a:cubicBezTo>
                  <a:cubicBezTo>
                    <a:pt x="148712" y="654123"/>
                    <a:pt x="134593" y="635299"/>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21" name="Freeform 17">
              <a:extLst>
                <a:ext uri="{FF2B5EF4-FFF2-40B4-BE49-F238E27FC236}">
                  <a16:creationId xmlns:a16="http://schemas.microsoft.com/office/drawing/2014/main" id="{4CB40175-6A65-4388-B33D-C8F120166DA7}"/>
                </a:ext>
              </a:extLst>
            </p:cNvPr>
            <p:cNvSpPr/>
            <p:nvPr/>
          </p:nvSpPr>
          <p:spPr>
            <a:xfrm>
              <a:off x="5702190" y="2703931"/>
              <a:ext cx="410656" cy="654123"/>
            </a:xfrm>
            <a:custGeom>
              <a:avLst/>
              <a:gdLst/>
              <a:ahLst/>
              <a:cxnLst/>
              <a:rect l="l" t="t" r="r" b="b"/>
              <a:pathLst>
                <a:path w="410656" h="654123">
                  <a:moveTo>
                    <a:pt x="208074" y="28842"/>
                  </a:moveTo>
                  <a:cubicBezTo>
                    <a:pt x="240569" y="28842"/>
                    <a:pt x="266911" y="55184"/>
                    <a:pt x="266911" y="87679"/>
                  </a:cubicBezTo>
                  <a:cubicBezTo>
                    <a:pt x="266911" y="120174"/>
                    <a:pt x="240569" y="146516"/>
                    <a:pt x="208074" y="146516"/>
                  </a:cubicBezTo>
                  <a:cubicBezTo>
                    <a:pt x="175579" y="146516"/>
                    <a:pt x="149237" y="120174"/>
                    <a:pt x="149237" y="87679"/>
                  </a:cubicBezTo>
                  <a:cubicBezTo>
                    <a:pt x="149237" y="55184"/>
                    <a:pt x="175579" y="28842"/>
                    <a:pt x="208074" y="28842"/>
                  </a:cubicBezTo>
                  <a:close/>
                  <a:moveTo>
                    <a:pt x="12227" y="0"/>
                  </a:moveTo>
                  <a:cubicBezTo>
                    <a:pt x="12227" y="0"/>
                    <a:pt x="16933" y="0"/>
                    <a:pt x="21640" y="0"/>
                  </a:cubicBezTo>
                  <a:cubicBezTo>
                    <a:pt x="26346" y="0"/>
                    <a:pt x="35759" y="0"/>
                    <a:pt x="40465" y="9412"/>
                  </a:cubicBezTo>
                  <a:cubicBezTo>
                    <a:pt x="40465" y="9412"/>
                    <a:pt x="40465" y="9412"/>
                    <a:pt x="139300" y="160001"/>
                  </a:cubicBezTo>
                  <a:cubicBezTo>
                    <a:pt x="139300" y="160001"/>
                    <a:pt x="139300" y="160001"/>
                    <a:pt x="271079" y="160001"/>
                  </a:cubicBezTo>
                  <a:cubicBezTo>
                    <a:pt x="271079" y="160001"/>
                    <a:pt x="271079" y="160001"/>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299"/>
                    <a:pt x="261667" y="654123"/>
                    <a:pt x="242841" y="654123"/>
                  </a:cubicBezTo>
                  <a:cubicBezTo>
                    <a:pt x="228722" y="654123"/>
                    <a:pt x="209896" y="635299"/>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299"/>
                    <a:pt x="186364" y="654123"/>
                    <a:pt x="167539" y="654123"/>
                  </a:cubicBezTo>
                  <a:cubicBezTo>
                    <a:pt x="148712" y="654123"/>
                    <a:pt x="134593" y="635299"/>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22" name="Freeform 18">
              <a:extLst>
                <a:ext uri="{FF2B5EF4-FFF2-40B4-BE49-F238E27FC236}">
                  <a16:creationId xmlns:a16="http://schemas.microsoft.com/office/drawing/2014/main" id="{D7CD7F8A-A0C3-4B6B-B6DE-FC8D450A1FE1}"/>
                </a:ext>
              </a:extLst>
            </p:cNvPr>
            <p:cNvSpPr/>
            <p:nvPr/>
          </p:nvSpPr>
          <p:spPr>
            <a:xfrm>
              <a:off x="6079436" y="2703931"/>
              <a:ext cx="410656" cy="654123"/>
            </a:xfrm>
            <a:custGeom>
              <a:avLst/>
              <a:gdLst/>
              <a:ahLst/>
              <a:cxnLst/>
              <a:rect l="l" t="t" r="r" b="b"/>
              <a:pathLst>
                <a:path w="410656" h="654123">
                  <a:moveTo>
                    <a:pt x="206920" y="28842"/>
                  </a:moveTo>
                  <a:cubicBezTo>
                    <a:pt x="239415" y="28842"/>
                    <a:pt x="265757" y="55184"/>
                    <a:pt x="265757" y="87679"/>
                  </a:cubicBezTo>
                  <a:cubicBezTo>
                    <a:pt x="265757" y="120174"/>
                    <a:pt x="239415" y="146516"/>
                    <a:pt x="206920" y="146516"/>
                  </a:cubicBezTo>
                  <a:cubicBezTo>
                    <a:pt x="174425" y="146516"/>
                    <a:pt x="148083" y="120174"/>
                    <a:pt x="148083" y="87679"/>
                  </a:cubicBezTo>
                  <a:cubicBezTo>
                    <a:pt x="148083" y="55184"/>
                    <a:pt x="174425" y="28842"/>
                    <a:pt x="206920" y="28842"/>
                  </a:cubicBezTo>
                  <a:close/>
                  <a:moveTo>
                    <a:pt x="12227" y="0"/>
                  </a:moveTo>
                  <a:cubicBezTo>
                    <a:pt x="12227" y="0"/>
                    <a:pt x="16933" y="0"/>
                    <a:pt x="21640" y="0"/>
                  </a:cubicBezTo>
                  <a:cubicBezTo>
                    <a:pt x="26346" y="0"/>
                    <a:pt x="35759" y="0"/>
                    <a:pt x="40465" y="9412"/>
                  </a:cubicBezTo>
                  <a:cubicBezTo>
                    <a:pt x="40465" y="9412"/>
                    <a:pt x="40465" y="9412"/>
                    <a:pt x="139300" y="160001"/>
                  </a:cubicBezTo>
                  <a:cubicBezTo>
                    <a:pt x="139300" y="160001"/>
                    <a:pt x="139300" y="160001"/>
                    <a:pt x="271079" y="160001"/>
                  </a:cubicBezTo>
                  <a:cubicBezTo>
                    <a:pt x="271079" y="160001"/>
                    <a:pt x="271079" y="160001"/>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299"/>
                    <a:pt x="261667" y="654123"/>
                    <a:pt x="242841" y="654123"/>
                  </a:cubicBezTo>
                  <a:cubicBezTo>
                    <a:pt x="228722" y="654123"/>
                    <a:pt x="209896" y="635299"/>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299"/>
                    <a:pt x="186364" y="654123"/>
                    <a:pt x="167539" y="654123"/>
                  </a:cubicBezTo>
                  <a:cubicBezTo>
                    <a:pt x="148713" y="654123"/>
                    <a:pt x="134593" y="635299"/>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pFill/>
          </p:spPr>
          <p:txBody>
            <a:bodyPr vert="horz" wrap="square" lIns="91440" tIns="45720" rIns="91440" bIns="45720" anchor="t">
              <a:prstTxWarp prst="textNoShape">
                <a:avLst/>
              </a:prstTxWarp>
              <a:normAutofit/>
            </a:bodyPr>
            <a:lstStyle/>
            <a:p>
              <a:pPr marL="0" algn="l"/>
              <a:endParaRPr/>
            </a:p>
          </p:txBody>
        </p:sp>
        <p:sp>
          <p:nvSpPr>
            <p:cNvPr id="23" name="Freeform 19">
              <a:extLst>
                <a:ext uri="{FF2B5EF4-FFF2-40B4-BE49-F238E27FC236}">
                  <a16:creationId xmlns:a16="http://schemas.microsoft.com/office/drawing/2014/main" id="{5C7E166E-3F8D-4482-A112-5B5ECA128DB2}"/>
                </a:ext>
              </a:extLst>
            </p:cNvPr>
            <p:cNvSpPr/>
            <p:nvPr/>
          </p:nvSpPr>
          <p:spPr>
            <a:xfrm>
              <a:off x="6455528" y="2703931"/>
              <a:ext cx="410657" cy="654123"/>
            </a:xfrm>
            <a:custGeom>
              <a:avLst/>
              <a:gdLst/>
              <a:ahLst/>
              <a:cxnLst/>
              <a:rect l="l" t="t" r="r" b="b"/>
              <a:pathLst>
                <a:path w="410657" h="654123">
                  <a:moveTo>
                    <a:pt x="206921" y="28842"/>
                  </a:moveTo>
                  <a:cubicBezTo>
                    <a:pt x="239416" y="28842"/>
                    <a:pt x="265758" y="55184"/>
                    <a:pt x="265758" y="87679"/>
                  </a:cubicBezTo>
                  <a:cubicBezTo>
                    <a:pt x="265758" y="120174"/>
                    <a:pt x="239416" y="146516"/>
                    <a:pt x="206921" y="146516"/>
                  </a:cubicBezTo>
                  <a:cubicBezTo>
                    <a:pt x="174426" y="146516"/>
                    <a:pt x="148084" y="120174"/>
                    <a:pt x="148084" y="87679"/>
                  </a:cubicBezTo>
                  <a:cubicBezTo>
                    <a:pt x="148084" y="55184"/>
                    <a:pt x="174426" y="28842"/>
                    <a:pt x="206921" y="28842"/>
                  </a:cubicBezTo>
                  <a:close/>
                  <a:moveTo>
                    <a:pt x="12228" y="0"/>
                  </a:moveTo>
                  <a:cubicBezTo>
                    <a:pt x="12228" y="0"/>
                    <a:pt x="16935" y="0"/>
                    <a:pt x="21641" y="0"/>
                  </a:cubicBezTo>
                  <a:cubicBezTo>
                    <a:pt x="26348" y="0"/>
                    <a:pt x="35760" y="0"/>
                    <a:pt x="40467" y="9412"/>
                  </a:cubicBezTo>
                  <a:cubicBezTo>
                    <a:pt x="40467" y="9412"/>
                    <a:pt x="40467" y="9412"/>
                    <a:pt x="139301" y="160001"/>
                  </a:cubicBezTo>
                  <a:cubicBezTo>
                    <a:pt x="139301" y="160001"/>
                    <a:pt x="139301" y="160001"/>
                    <a:pt x="271080" y="160001"/>
                  </a:cubicBezTo>
                  <a:cubicBezTo>
                    <a:pt x="271080" y="160001"/>
                    <a:pt x="271080" y="160001"/>
                    <a:pt x="374621" y="9412"/>
                  </a:cubicBezTo>
                  <a:cubicBezTo>
                    <a:pt x="374621" y="0"/>
                    <a:pt x="384034" y="0"/>
                    <a:pt x="388740" y="0"/>
                  </a:cubicBezTo>
                  <a:cubicBezTo>
                    <a:pt x="393447" y="0"/>
                    <a:pt x="398153" y="0"/>
                    <a:pt x="402859" y="0"/>
                  </a:cubicBezTo>
                  <a:cubicBezTo>
                    <a:pt x="412272" y="9412"/>
                    <a:pt x="412272" y="23530"/>
                    <a:pt x="407566" y="32942"/>
                  </a:cubicBezTo>
                  <a:cubicBezTo>
                    <a:pt x="407566" y="32942"/>
                    <a:pt x="407566" y="32942"/>
                    <a:pt x="299319" y="192943"/>
                  </a:cubicBezTo>
                  <a:cubicBezTo>
                    <a:pt x="294612" y="197649"/>
                    <a:pt x="289906" y="202355"/>
                    <a:pt x="285199" y="202355"/>
                  </a:cubicBezTo>
                  <a:cubicBezTo>
                    <a:pt x="285199" y="202355"/>
                    <a:pt x="285199" y="202355"/>
                    <a:pt x="275787" y="202355"/>
                  </a:cubicBezTo>
                  <a:cubicBezTo>
                    <a:pt x="275787" y="202355"/>
                    <a:pt x="275787" y="202355"/>
                    <a:pt x="275787" y="621182"/>
                  </a:cubicBezTo>
                  <a:cubicBezTo>
                    <a:pt x="275787" y="635299"/>
                    <a:pt x="261668" y="654123"/>
                    <a:pt x="242842" y="654123"/>
                  </a:cubicBezTo>
                  <a:cubicBezTo>
                    <a:pt x="228723" y="654123"/>
                    <a:pt x="209897" y="635299"/>
                    <a:pt x="209897" y="621182"/>
                  </a:cubicBezTo>
                  <a:cubicBezTo>
                    <a:pt x="209897" y="621182"/>
                    <a:pt x="209897" y="621182"/>
                    <a:pt x="209897" y="381180"/>
                  </a:cubicBezTo>
                  <a:cubicBezTo>
                    <a:pt x="209897" y="381180"/>
                    <a:pt x="209897" y="381180"/>
                    <a:pt x="200484" y="381180"/>
                  </a:cubicBezTo>
                  <a:cubicBezTo>
                    <a:pt x="200484" y="381180"/>
                    <a:pt x="200484" y="381180"/>
                    <a:pt x="200484" y="621182"/>
                  </a:cubicBezTo>
                  <a:cubicBezTo>
                    <a:pt x="200484" y="635299"/>
                    <a:pt x="186365" y="654123"/>
                    <a:pt x="167540" y="654123"/>
                  </a:cubicBezTo>
                  <a:cubicBezTo>
                    <a:pt x="148714" y="654123"/>
                    <a:pt x="134595" y="635299"/>
                    <a:pt x="134595" y="621182"/>
                  </a:cubicBezTo>
                  <a:cubicBezTo>
                    <a:pt x="134595" y="621182"/>
                    <a:pt x="134595" y="621182"/>
                    <a:pt x="134595" y="202355"/>
                  </a:cubicBezTo>
                  <a:cubicBezTo>
                    <a:pt x="134595" y="202355"/>
                    <a:pt x="134595" y="202355"/>
                    <a:pt x="129888" y="202355"/>
                  </a:cubicBezTo>
                  <a:cubicBezTo>
                    <a:pt x="120476" y="202355"/>
                    <a:pt x="115769" y="197649"/>
                    <a:pt x="111063" y="192943"/>
                  </a:cubicBezTo>
                  <a:cubicBezTo>
                    <a:pt x="111063" y="192943"/>
                    <a:pt x="111063" y="192943"/>
                    <a:pt x="2816" y="32942"/>
                  </a:cubicBezTo>
                  <a:cubicBezTo>
                    <a:pt x="-1891" y="23530"/>
                    <a:pt x="-1891" y="9412"/>
                    <a:pt x="12228" y="0"/>
                  </a:cubicBezTo>
                  <a:close/>
                </a:path>
              </a:pathLst>
            </a:custGeom>
            <a:grpFill/>
          </p:spPr>
          <p:txBody>
            <a:bodyPr vert="horz" wrap="square" lIns="91440" tIns="45720" rIns="91440" bIns="45720" anchor="t">
              <a:prstTxWarp prst="textNoShape">
                <a:avLst/>
              </a:prstTxWarp>
              <a:normAutofit/>
            </a:bodyPr>
            <a:lstStyle/>
            <a:p>
              <a:pPr marL="0" algn="l"/>
              <a:endParaRPr/>
            </a:p>
          </p:txBody>
        </p:sp>
      </p:grpSp>
      <p:grpSp>
        <p:nvGrpSpPr>
          <p:cNvPr id="24" name="Group 20">
            <a:extLst>
              <a:ext uri="{FF2B5EF4-FFF2-40B4-BE49-F238E27FC236}">
                <a16:creationId xmlns:a16="http://schemas.microsoft.com/office/drawing/2014/main" id="{9721854B-51A7-4AE5-9AD9-55C9B10AD411}"/>
              </a:ext>
            </a:extLst>
          </p:cNvPr>
          <p:cNvGrpSpPr/>
          <p:nvPr/>
        </p:nvGrpSpPr>
        <p:grpSpPr>
          <a:xfrm>
            <a:off x="2197782" y="1479640"/>
            <a:ext cx="382654" cy="382654"/>
            <a:chOff x="8397597" y="1190861"/>
            <a:chExt cx="594604" cy="594604"/>
          </a:xfrm>
        </p:grpSpPr>
        <p:sp>
          <p:nvSpPr>
            <p:cNvPr id="25" name="AutoShape 21">
              <a:extLst>
                <a:ext uri="{FF2B5EF4-FFF2-40B4-BE49-F238E27FC236}">
                  <a16:creationId xmlns:a16="http://schemas.microsoft.com/office/drawing/2014/main" id="{46E37563-E1B9-4D06-9B00-84E470D68338}"/>
                </a:ext>
              </a:extLst>
            </p:cNvPr>
            <p:cNvSpPr/>
            <p:nvPr/>
          </p:nvSpPr>
          <p:spPr>
            <a:xfrm>
              <a:off x="8397597" y="1190861"/>
              <a:ext cx="594604" cy="594604"/>
            </a:xfrm>
            <a:prstGeom prst="ellipse">
              <a:avLst/>
            </a:prstGeom>
            <a:solidFill>
              <a:schemeClr val="accent1"/>
            </a:solidFill>
            <a:ln w="38100" cap="rnd" cmpd="sng">
              <a:solidFill>
                <a:srgbClr val="FFFFFF"/>
              </a:solidFill>
              <a:prstDash val="solid"/>
            </a:ln>
          </p:spPr>
          <p:txBody>
            <a:bodyPr rot="0" vert="horz" wrap="square" lIns="91440" tIns="45720" rIns="91440" bIns="45720" anchor="ctr">
              <a:prstTxWarp prst="textNoShape">
                <a:avLst/>
              </a:prstTxWarp>
              <a:normAutofit fontScale="77500" lnSpcReduction="20000"/>
            </a:bodyPr>
            <a:lstStyle/>
            <a:p>
              <a:pPr marL="0" algn="ctr"/>
              <a:endParaRPr/>
            </a:p>
          </p:txBody>
        </p:sp>
        <p:sp>
          <p:nvSpPr>
            <p:cNvPr id="26" name="Freeform 22">
              <a:extLst>
                <a:ext uri="{FF2B5EF4-FFF2-40B4-BE49-F238E27FC236}">
                  <a16:creationId xmlns:a16="http://schemas.microsoft.com/office/drawing/2014/main" id="{7EBD0AB5-10F9-41EA-BD0E-349C00BFC5EB}"/>
                </a:ext>
              </a:extLst>
            </p:cNvPr>
            <p:cNvSpPr/>
            <p:nvPr/>
          </p:nvSpPr>
          <p:spPr>
            <a:xfrm>
              <a:off x="8579171" y="1353948"/>
              <a:ext cx="231454" cy="268432"/>
            </a:xfrm>
            <a:custGeom>
              <a:avLst/>
              <a:gdLst/>
              <a:ahLst/>
              <a:cxnLst/>
              <a:rect l="l" t="t" r="r" b="b"/>
              <a:pathLst>
                <a:path w="489849" h="568112">
                  <a:moveTo>
                    <a:pt x="319112" y="229316"/>
                  </a:moveTo>
                  <a:cubicBezTo>
                    <a:pt x="329264" y="229316"/>
                    <a:pt x="466776" y="229316"/>
                    <a:pt x="466776" y="229316"/>
                  </a:cubicBezTo>
                  <a:cubicBezTo>
                    <a:pt x="479697" y="229316"/>
                    <a:pt x="489849" y="239443"/>
                    <a:pt x="489849" y="252332"/>
                  </a:cubicBezTo>
                  <a:lnTo>
                    <a:pt x="488926" y="394111"/>
                  </a:lnTo>
                  <a:cubicBezTo>
                    <a:pt x="488926" y="406079"/>
                    <a:pt x="478774" y="417127"/>
                    <a:pt x="465854" y="417127"/>
                  </a:cubicBezTo>
                  <a:cubicBezTo>
                    <a:pt x="459393" y="417127"/>
                    <a:pt x="452933" y="413444"/>
                    <a:pt x="448318" y="407920"/>
                  </a:cubicBezTo>
                  <a:lnTo>
                    <a:pt x="440012" y="546017"/>
                  </a:lnTo>
                  <a:cubicBezTo>
                    <a:pt x="439090" y="558906"/>
                    <a:pt x="428938" y="568112"/>
                    <a:pt x="416017" y="568112"/>
                  </a:cubicBezTo>
                  <a:lnTo>
                    <a:pt x="369872" y="568112"/>
                  </a:lnTo>
                  <a:cubicBezTo>
                    <a:pt x="356951" y="568112"/>
                    <a:pt x="346800" y="558906"/>
                    <a:pt x="345877" y="546017"/>
                  </a:cubicBezTo>
                  <a:lnTo>
                    <a:pt x="336648" y="407920"/>
                  </a:lnTo>
                  <a:cubicBezTo>
                    <a:pt x="332956" y="413444"/>
                    <a:pt x="326496" y="417127"/>
                    <a:pt x="319112" y="417127"/>
                  </a:cubicBezTo>
                  <a:cubicBezTo>
                    <a:pt x="307115" y="417127"/>
                    <a:pt x="296963" y="406079"/>
                    <a:pt x="296963" y="394111"/>
                  </a:cubicBezTo>
                  <a:lnTo>
                    <a:pt x="296040" y="252332"/>
                  </a:lnTo>
                  <a:cubicBezTo>
                    <a:pt x="296040" y="239443"/>
                    <a:pt x="306192" y="229316"/>
                    <a:pt x="319112" y="229316"/>
                  </a:cubicBezTo>
                  <a:close/>
                  <a:moveTo>
                    <a:pt x="218220" y="220143"/>
                  </a:moveTo>
                  <a:cubicBezTo>
                    <a:pt x="233254" y="220143"/>
                    <a:pt x="245442" y="232298"/>
                    <a:pt x="245442" y="247291"/>
                  </a:cubicBezTo>
                  <a:cubicBezTo>
                    <a:pt x="245442" y="262284"/>
                    <a:pt x="233254" y="274439"/>
                    <a:pt x="218220" y="274439"/>
                  </a:cubicBezTo>
                  <a:cubicBezTo>
                    <a:pt x="203186" y="274439"/>
                    <a:pt x="190998" y="262284"/>
                    <a:pt x="190998" y="247291"/>
                  </a:cubicBezTo>
                  <a:cubicBezTo>
                    <a:pt x="190998" y="232298"/>
                    <a:pt x="203186" y="220143"/>
                    <a:pt x="218220" y="220143"/>
                  </a:cubicBezTo>
                  <a:close/>
                  <a:moveTo>
                    <a:pt x="124127" y="220143"/>
                  </a:moveTo>
                  <a:cubicBezTo>
                    <a:pt x="139161" y="220143"/>
                    <a:pt x="151349" y="232298"/>
                    <a:pt x="151349" y="247291"/>
                  </a:cubicBezTo>
                  <a:cubicBezTo>
                    <a:pt x="151349" y="262284"/>
                    <a:pt x="139161" y="274439"/>
                    <a:pt x="124127" y="274439"/>
                  </a:cubicBezTo>
                  <a:cubicBezTo>
                    <a:pt x="109093" y="274439"/>
                    <a:pt x="96905" y="262284"/>
                    <a:pt x="96905" y="247291"/>
                  </a:cubicBezTo>
                  <a:cubicBezTo>
                    <a:pt x="96905" y="232298"/>
                    <a:pt x="109093" y="220143"/>
                    <a:pt x="124127" y="220143"/>
                  </a:cubicBezTo>
                  <a:close/>
                  <a:moveTo>
                    <a:pt x="111618" y="137146"/>
                  </a:moveTo>
                  <a:lnTo>
                    <a:pt x="249963" y="137146"/>
                  </a:lnTo>
                  <a:cubicBezTo>
                    <a:pt x="259186" y="137146"/>
                    <a:pt x="267487" y="144528"/>
                    <a:pt x="267487" y="154677"/>
                  </a:cubicBezTo>
                  <a:cubicBezTo>
                    <a:pt x="267487" y="164827"/>
                    <a:pt x="259186" y="172209"/>
                    <a:pt x="249963" y="172209"/>
                  </a:cubicBezTo>
                  <a:lnTo>
                    <a:pt x="111618" y="172209"/>
                  </a:lnTo>
                  <a:cubicBezTo>
                    <a:pt x="101472" y="172209"/>
                    <a:pt x="94094" y="163905"/>
                    <a:pt x="94094" y="154677"/>
                  </a:cubicBezTo>
                  <a:cubicBezTo>
                    <a:pt x="94094" y="144528"/>
                    <a:pt x="101472" y="137146"/>
                    <a:pt x="111618" y="137146"/>
                  </a:cubicBezTo>
                  <a:close/>
                  <a:moveTo>
                    <a:pt x="392944" y="88472"/>
                  </a:moveTo>
                  <a:cubicBezTo>
                    <a:pt x="427588" y="88472"/>
                    <a:pt x="455673" y="116490"/>
                    <a:pt x="455673" y="151053"/>
                  </a:cubicBezTo>
                  <a:cubicBezTo>
                    <a:pt x="455673" y="185616"/>
                    <a:pt x="427588" y="213634"/>
                    <a:pt x="392944" y="213634"/>
                  </a:cubicBezTo>
                  <a:cubicBezTo>
                    <a:pt x="358300" y="213634"/>
                    <a:pt x="330215" y="185616"/>
                    <a:pt x="330215" y="151053"/>
                  </a:cubicBezTo>
                  <a:cubicBezTo>
                    <a:pt x="330215" y="116490"/>
                    <a:pt x="358300" y="88472"/>
                    <a:pt x="392944" y="88472"/>
                  </a:cubicBezTo>
                  <a:close/>
                  <a:moveTo>
                    <a:pt x="18450" y="0"/>
                  </a:moveTo>
                  <a:lnTo>
                    <a:pt x="404971" y="0"/>
                  </a:lnTo>
                  <a:cubicBezTo>
                    <a:pt x="415119" y="0"/>
                    <a:pt x="423421" y="8289"/>
                    <a:pt x="423421" y="18421"/>
                  </a:cubicBezTo>
                  <a:lnTo>
                    <a:pt x="423421" y="70920"/>
                  </a:lnTo>
                  <a:cubicBezTo>
                    <a:pt x="414196" y="67236"/>
                    <a:pt x="403126" y="64473"/>
                    <a:pt x="392056" y="64473"/>
                  </a:cubicBezTo>
                  <a:cubicBezTo>
                    <a:pt x="367149" y="64473"/>
                    <a:pt x="344087" y="75526"/>
                    <a:pt x="328405" y="93947"/>
                  </a:cubicBezTo>
                  <a:lnTo>
                    <a:pt x="58117" y="93947"/>
                  </a:lnTo>
                  <a:lnTo>
                    <a:pt x="58117" y="299340"/>
                  </a:lnTo>
                  <a:cubicBezTo>
                    <a:pt x="58117" y="311313"/>
                    <a:pt x="68264" y="320524"/>
                    <a:pt x="79334" y="320524"/>
                  </a:cubicBezTo>
                  <a:lnTo>
                    <a:pt x="273056" y="320524"/>
                  </a:lnTo>
                  <a:lnTo>
                    <a:pt x="273056" y="367497"/>
                  </a:lnTo>
                  <a:lnTo>
                    <a:pt x="79334" y="367497"/>
                  </a:lnTo>
                  <a:cubicBezTo>
                    <a:pt x="42434" y="367497"/>
                    <a:pt x="11992" y="337103"/>
                    <a:pt x="11992" y="299340"/>
                  </a:cubicBezTo>
                  <a:lnTo>
                    <a:pt x="11992" y="95789"/>
                  </a:lnTo>
                  <a:cubicBezTo>
                    <a:pt x="5535" y="93026"/>
                    <a:pt x="0" y="86578"/>
                    <a:pt x="0" y="78289"/>
                  </a:cubicBezTo>
                  <a:lnTo>
                    <a:pt x="0" y="18421"/>
                  </a:lnTo>
                  <a:cubicBezTo>
                    <a:pt x="0" y="8289"/>
                    <a:pt x="8302" y="0"/>
                    <a:pt x="18450" y="0"/>
                  </a:cubicBezTo>
                  <a:close/>
                </a:path>
              </a:pathLst>
            </a:custGeom>
            <a:solidFill>
              <a:srgbClr val="FFFFFF"/>
            </a:solidFill>
            <a:ln cap="rnd" cmpd="sng">
              <a:prstDash val="solid"/>
            </a:ln>
          </p:spPr>
          <p:txBody>
            <a:bodyPr rot="0" vert="horz" wrap="square" lIns="91440" tIns="45720" rIns="91440" bIns="45720" anchor="ctr">
              <a:prstTxWarp prst="textNoShape">
                <a:avLst/>
              </a:prstTxWarp>
              <a:normAutofit fontScale="32500" lnSpcReduction="20000"/>
            </a:bodyPr>
            <a:lstStyle/>
            <a:p>
              <a:pPr marL="0" algn="ctr"/>
              <a:endParaRPr/>
            </a:p>
          </p:txBody>
        </p:sp>
      </p:grpSp>
      <p:grpSp>
        <p:nvGrpSpPr>
          <p:cNvPr id="27" name="Group 23">
            <a:extLst>
              <a:ext uri="{FF2B5EF4-FFF2-40B4-BE49-F238E27FC236}">
                <a16:creationId xmlns:a16="http://schemas.microsoft.com/office/drawing/2014/main" id="{B9906634-C166-48BC-B86D-6E0521499F58}"/>
              </a:ext>
            </a:extLst>
          </p:cNvPr>
          <p:cNvGrpSpPr/>
          <p:nvPr/>
        </p:nvGrpSpPr>
        <p:grpSpPr>
          <a:xfrm>
            <a:off x="3126848" y="3239109"/>
            <a:ext cx="382654" cy="382654"/>
            <a:chOff x="8397597" y="1190861"/>
            <a:chExt cx="594604" cy="594604"/>
          </a:xfrm>
        </p:grpSpPr>
        <p:sp>
          <p:nvSpPr>
            <p:cNvPr id="28" name="AutoShape 24">
              <a:extLst>
                <a:ext uri="{FF2B5EF4-FFF2-40B4-BE49-F238E27FC236}">
                  <a16:creationId xmlns:a16="http://schemas.microsoft.com/office/drawing/2014/main" id="{A8897506-2D4F-4557-BC51-E7AC8EB42354}"/>
                </a:ext>
              </a:extLst>
            </p:cNvPr>
            <p:cNvSpPr/>
            <p:nvPr/>
          </p:nvSpPr>
          <p:spPr>
            <a:xfrm>
              <a:off x="8397597" y="1190861"/>
              <a:ext cx="594604" cy="594604"/>
            </a:xfrm>
            <a:prstGeom prst="ellipse">
              <a:avLst/>
            </a:prstGeom>
            <a:solidFill>
              <a:schemeClr val="accent2"/>
            </a:solidFill>
            <a:ln w="38100" cap="rnd" cmpd="sng">
              <a:solidFill>
                <a:srgbClr val="FFFFFF"/>
              </a:solidFill>
              <a:prstDash val="solid"/>
            </a:ln>
          </p:spPr>
          <p:txBody>
            <a:bodyPr rot="0" vert="horz" wrap="square" lIns="91440" tIns="45720" rIns="91440" bIns="45720" anchor="ctr">
              <a:prstTxWarp prst="textNoShape">
                <a:avLst/>
              </a:prstTxWarp>
              <a:normAutofit fontScale="77500" lnSpcReduction="20000"/>
            </a:bodyPr>
            <a:lstStyle/>
            <a:p>
              <a:pPr marL="0" algn="ctr"/>
              <a:endParaRPr/>
            </a:p>
          </p:txBody>
        </p:sp>
        <p:sp>
          <p:nvSpPr>
            <p:cNvPr id="29" name="Freeform 25">
              <a:extLst>
                <a:ext uri="{FF2B5EF4-FFF2-40B4-BE49-F238E27FC236}">
                  <a16:creationId xmlns:a16="http://schemas.microsoft.com/office/drawing/2014/main" id="{37CCD52E-621E-4EDA-9336-97A19DC35C88}"/>
                </a:ext>
              </a:extLst>
            </p:cNvPr>
            <p:cNvSpPr/>
            <p:nvPr/>
          </p:nvSpPr>
          <p:spPr>
            <a:xfrm>
              <a:off x="8579171" y="1353948"/>
              <a:ext cx="231454" cy="268432"/>
            </a:xfrm>
            <a:custGeom>
              <a:avLst/>
              <a:gdLst/>
              <a:ahLst/>
              <a:cxnLst/>
              <a:rect l="l" t="t" r="r" b="b"/>
              <a:pathLst>
                <a:path w="489849" h="568112">
                  <a:moveTo>
                    <a:pt x="319112" y="229316"/>
                  </a:moveTo>
                  <a:cubicBezTo>
                    <a:pt x="329264" y="229316"/>
                    <a:pt x="466776" y="229316"/>
                    <a:pt x="466776" y="229316"/>
                  </a:cubicBezTo>
                  <a:cubicBezTo>
                    <a:pt x="479697" y="229316"/>
                    <a:pt x="489849" y="239443"/>
                    <a:pt x="489849" y="252332"/>
                  </a:cubicBezTo>
                  <a:lnTo>
                    <a:pt x="488926" y="394111"/>
                  </a:lnTo>
                  <a:cubicBezTo>
                    <a:pt x="488926" y="406079"/>
                    <a:pt x="478774" y="417127"/>
                    <a:pt x="465854" y="417127"/>
                  </a:cubicBezTo>
                  <a:cubicBezTo>
                    <a:pt x="459393" y="417127"/>
                    <a:pt x="452933" y="413444"/>
                    <a:pt x="448318" y="407920"/>
                  </a:cubicBezTo>
                  <a:lnTo>
                    <a:pt x="440012" y="546017"/>
                  </a:lnTo>
                  <a:cubicBezTo>
                    <a:pt x="439090" y="558906"/>
                    <a:pt x="428938" y="568112"/>
                    <a:pt x="416017" y="568112"/>
                  </a:cubicBezTo>
                  <a:lnTo>
                    <a:pt x="369872" y="568112"/>
                  </a:lnTo>
                  <a:cubicBezTo>
                    <a:pt x="356951" y="568112"/>
                    <a:pt x="346800" y="558906"/>
                    <a:pt x="345877" y="546017"/>
                  </a:cubicBezTo>
                  <a:lnTo>
                    <a:pt x="336648" y="407920"/>
                  </a:lnTo>
                  <a:cubicBezTo>
                    <a:pt x="332956" y="413444"/>
                    <a:pt x="326496" y="417127"/>
                    <a:pt x="319112" y="417127"/>
                  </a:cubicBezTo>
                  <a:cubicBezTo>
                    <a:pt x="307115" y="417127"/>
                    <a:pt x="296963" y="406079"/>
                    <a:pt x="296963" y="394111"/>
                  </a:cubicBezTo>
                  <a:lnTo>
                    <a:pt x="296040" y="252332"/>
                  </a:lnTo>
                  <a:cubicBezTo>
                    <a:pt x="296040" y="239443"/>
                    <a:pt x="306192" y="229316"/>
                    <a:pt x="319112" y="229316"/>
                  </a:cubicBezTo>
                  <a:close/>
                  <a:moveTo>
                    <a:pt x="218220" y="220143"/>
                  </a:moveTo>
                  <a:cubicBezTo>
                    <a:pt x="233254" y="220143"/>
                    <a:pt x="245442" y="232298"/>
                    <a:pt x="245442" y="247291"/>
                  </a:cubicBezTo>
                  <a:cubicBezTo>
                    <a:pt x="245442" y="262284"/>
                    <a:pt x="233254" y="274439"/>
                    <a:pt x="218220" y="274439"/>
                  </a:cubicBezTo>
                  <a:cubicBezTo>
                    <a:pt x="203186" y="274439"/>
                    <a:pt x="190998" y="262284"/>
                    <a:pt x="190998" y="247291"/>
                  </a:cubicBezTo>
                  <a:cubicBezTo>
                    <a:pt x="190998" y="232298"/>
                    <a:pt x="203186" y="220143"/>
                    <a:pt x="218220" y="220143"/>
                  </a:cubicBezTo>
                  <a:close/>
                  <a:moveTo>
                    <a:pt x="124127" y="220143"/>
                  </a:moveTo>
                  <a:cubicBezTo>
                    <a:pt x="139161" y="220143"/>
                    <a:pt x="151349" y="232298"/>
                    <a:pt x="151349" y="247291"/>
                  </a:cubicBezTo>
                  <a:cubicBezTo>
                    <a:pt x="151349" y="262284"/>
                    <a:pt x="139161" y="274439"/>
                    <a:pt x="124127" y="274439"/>
                  </a:cubicBezTo>
                  <a:cubicBezTo>
                    <a:pt x="109093" y="274439"/>
                    <a:pt x="96905" y="262284"/>
                    <a:pt x="96905" y="247291"/>
                  </a:cubicBezTo>
                  <a:cubicBezTo>
                    <a:pt x="96905" y="232298"/>
                    <a:pt x="109093" y="220143"/>
                    <a:pt x="124127" y="220143"/>
                  </a:cubicBezTo>
                  <a:close/>
                  <a:moveTo>
                    <a:pt x="111618" y="137146"/>
                  </a:moveTo>
                  <a:lnTo>
                    <a:pt x="249963" y="137146"/>
                  </a:lnTo>
                  <a:cubicBezTo>
                    <a:pt x="259186" y="137146"/>
                    <a:pt x="267487" y="144528"/>
                    <a:pt x="267487" y="154677"/>
                  </a:cubicBezTo>
                  <a:cubicBezTo>
                    <a:pt x="267487" y="164827"/>
                    <a:pt x="259186" y="172209"/>
                    <a:pt x="249963" y="172209"/>
                  </a:cubicBezTo>
                  <a:lnTo>
                    <a:pt x="111618" y="172209"/>
                  </a:lnTo>
                  <a:cubicBezTo>
                    <a:pt x="101472" y="172209"/>
                    <a:pt x="94094" y="163905"/>
                    <a:pt x="94094" y="154677"/>
                  </a:cubicBezTo>
                  <a:cubicBezTo>
                    <a:pt x="94094" y="144528"/>
                    <a:pt x="101472" y="137146"/>
                    <a:pt x="111618" y="137146"/>
                  </a:cubicBezTo>
                  <a:close/>
                  <a:moveTo>
                    <a:pt x="392944" y="88472"/>
                  </a:moveTo>
                  <a:cubicBezTo>
                    <a:pt x="427588" y="88472"/>
                    <a:pt x="455673" y="116490"/>
                    <a:pt x="455673" y="151053"/>
                  </a:cubicBezTo>
                  <a:cubicBezTo>
                    <a:pt x="455673" y="185616"/>
                    <a:pt x="427588" y="213634"/>
                    <a:pt x="392944" y="213634"/>
                  </a:cubicBezTo>
                  <a:cubicBezTo>
                    <a:pt x="358300" y="213634"/>
                    <a:pt x="330215" y="185616"/>
                    <a:pt x="330215" y="151053"/>
                  </a:cubicBezTo>
                  <a:cubicBezTo>
                    <a:pt x="330215" y="116490"/>
                    <a:pt x="358300" y="88472"/>
                    <a:pt x="392944" y="88472"/>
                  </a:cubicBezTo>
                  <a:close/>
                  <a:moveTo>
                    <a:pt x="18450" y="0"/>
                  </a:moveTo>
                  <a:lnTo>
                    <a:pt x="404971" y="0"/>
                  </a:lnTo>
                  <a:cubicBezTo>
                    <a:pt x="415119" y="0"/>
                    <a:pt x="423421" y="8289"/>
                    <a:pt x="423421" y="18421"/>
                  </a:cubicBezTo>
                  <a:lnTo>
                    <a:pt x="423421" y="70920"/>
                  </a:lnTo>
                  <a:cubicBezTo>
                    <a:pt x="414196" y="67236"/>
                    <a:pt x="403126" y="64473"/>
                    <a:pt x="392056" y="64473"/>
                  </a:cubicBezTo>
                  <a:cubicBezTo>
                    <a:pt x="367149" y="64473"/>
                    <a:pt x="344087" y="75526"/>
                    <a:pt x="328405" y="93947"/>
                  </a:cubicBezTo>
                  <a:lnTo>
                    <a:pt x="58117" y="93947"/>
                  </a:lnTo>
                  <a:lnTo>
                    <a:pt x="58117" y="299340"/>
                  </a:lnTo>
                  <a:cubicBezTo>
                    <a:pt x="58117" y="311313"/>
                    <a:pt x="68264" y="320524"/>
                    <a:pt x="79334" y="320524"/>
                  </a:cubicBezTo>
                  <a:lnTo>
                    <a:pt x="273056" y="320524"/>
                  </a:lnTo>
                  <a:lnTo>
                    <a:pt x="273056" y="367497"/>
                  </a:lnTo>
                  <a:lnTo>
                    <a:pt x="79334" y="367497"/>
                  </a:lnTo>
                  <a:cubicBezTo>
                    <a:pt x="42434" y="367497"/>
                    <a:pt x="11992" y="337103"/>
                    <a:pt x="11992" y="299340"/>
                  </a:cubicBezTo>
                  <a:lnTo>
                    <a:pt x="11992" y="95789"/>
                  </a:lnTo>
                  <a:cubicBezTo>
                    <a:pt x="5535" y="93026"/>
                    <a:pt x="0" y="86578"/>
                    <a:pt x="0" y="78289"/>
                  </a:cubicBezTo>
                  <a:lnTo>
                    <a:pt x="0" y="18421"/>
                  </a:lnTo>
                  <a:cubicBezTo>
                    <a:pt x="0" y="8289"/>
                    <a:pt x="8302" y="0"/>
                    <a:pt x="18450" y="0"/>
                  </a:cubicBezTo>
                  <a:close/>
                </a:path>
              </a:pathLst>
            </a:custGeom>
            <a:solidFill>
              <a:srgbClr val="FFFFFF"/>
            </a:solidFill>
            <a:ln cap="rnd" cmpd="sng">
              <a:prstDash val="solid"/>
            </a:ln>
          </p:spPr>
          <p:txBody>
            <a:bodyPr rot="0" vert="horz" wrap="square" lIns="91440" tIns="45720" rIns="91440" bIns="45720" anchor="ctr">
              <a:prstTxWarp prst="textNoShape">
                <a:avLst/>
              </a:prstTxWarp>
              <a:normAutofit fontScale="32500" lnSpcReduction="20000"/>
            </a:bodyPr>
            <a:lstStyle/>
            <a:p>
              <a:pPr marL="0" algn="ctr"/>
              <a:endParaRPr/>
            </a:p>
          </p:txBody>
        </p:sp>
      </p:grpSp>
      <p:grpSp>
        <p:nvGrpSpPr>
          <p:cNvPr id="30" name="Group 26">
            <a:extLst>
              <a:ext uri="{FF2B5EF4-FFF2-40B4-BE49-F238E27FC236}">
                <a16:creationId xmlns:a16="http://schemas.microsoft.com/office/drawing/2014/main" id="{46F06FF4-F49B-4250-9795-C4436EAFD3E5}"/>
              </a:ext>
            </a:extLst>
          </p:cNvPr>
          <p:cNvGrpSpPr/>
          <p:nvPr/>
        </p:nvGrpSpPr>
        <p:grpSpPr>
          <a:xfrm>
            <a:off x="3830141" y="4921350"/>
            <a:ext cx="382654" cy="382654"/>
            <a:chOff x="8397597" y="1190861"/>
            <a:chExt cx="594604" cy="594604"/>
          </a:xfrm>
        </p:grpSpPr>
        <p:sp>
          <p:nvSpPr>
            <p:cNvPr id="31" name="AutoShape 27">
              <a:extLst>
                <a:ext uri="{FF2B5EF4-FFF2-40B4-BE49-F238E27FC236}">
                  <a16:creationId xmlns:a16="http://schemas.microsoft.com/office/drawing/2014/main" id="{5ECDFEEC-74E6-4D08-9A1A-EF9BC049C28C}"/>
                </a:ext>
              </a:extLst>
            </p:cNvPr>
            <p:cNvSpPr/>
            <p:nvPr/>
          </p:nvSpPr>
          <p:spPr>
            <a:xfrm>
              <a:off x="8397597" y="1190861"/>
              <a:ext cx="594604" cy="594604"/>
            </a:xfrm>
            <a:prstGeom prst="ellipse">
              <a:avLst/>
            </a:prstGeom>
            <a:solidFill>
              <a:srgbClr val="FFFFFF">
                <a:lumMod val="75000"/>
              </a:srgbClr>
            </a:solidFill>
            <a:ln w="38100" cap="rnd" cmpd="sng">
              <a:solidFill>
                <a:srgbClr val="FFFFFF"/>
              </a:solidFill>
              <a:prstDash val="solid"/>
            </a:ln>
          </p:spPr>
          <p:txBody>
            <a:bodyPr rot="0" vert="horz" wrap="square" lIns="91440" tIns="45720" rIns="91440" bIns="45720" anchor="ctr">
              <a:prstTxWarp prst="textNoShape">
                <a:avLst/>
              </a:prstTxWarp>
              <a:normAutofit fontScale="77500" lnSpcReduction="20000"/>
            </a:bodyPr>
            <a:lstStyle/>
            <a:p>
              <a:pPr marL="0" algn="ctr"/>
              <a:endParaRPr/>
            </a:p>
          </p:txBody>
        </p:sp>
        <p:sp>
          <p:nvSpPr>
            <p:cNvPr id="32" name="Freeform 28">
              <a:extLst>
                <a:ext uri="{FF2B5EF4-FFF2-40B4-BE49-F238E27FC236}">
                  <a16:creationId xmlns:a16="http://schemas.microsoft.com/office/drawing/2014/main" id="{669523A8-FCB2-42D6-BD9D-975E07421B01}"/>
                </a:ext>
              </a:extLst>
            </p:cNvPr>
            <p:cNvSpPr/>
            <p:nvPr/>
          </p:nvSpPr>
          <p:spPr>
            <a:xfrm>
              <a:off x="8579171" y="1353948"/>
              <a:ext cx="231454" cy="268432"/>
            </a:xfrm>
            <a:custGeom>
              <a:avLst/>
              <a:gdLst/>
              <a:ahLst/>
              <a:cxnLst/>
              <a:rect l="l" t="t" r="r" b="b"/>
              <a:pathLst>
                <a:path w="489849" h="568112">
                  <a:moveTo>
                    <a:pt x="319112" y="229316"/>
                  </a:moveTo>
                  <a:cubicBezTo>
                    <a:pt x="329264" y="229316"/>
                    <a:pt x="466776" y="229316"/>
                    <a:pt x="466776" y="229316"/>
                  </a:cubicBezTo>
                  <a:cubicBezTo>
                    <a:pt x="479697" y="229316"/>
                    <a:pt x="489849" y="239443"/>
                    <a:pt x="489849" y="252332"/>
                  </a:cubicBezTo>
                  <a:lnTo>
                    <a:pt x="488926" y="394111"/>
                  </a:lnTo>
                  <a:cubicBezTo>
                    <a:pt x="488926" y="406079"/>
                    <a:pt x="478774" y="417127"/>
                    <a:pt x="465854" y="417127"/>
                  </a:cubicBezTo>
                  <a:cubicBezTo>
                    <a:pt x="459393" y="417127"/>
                    <a:pt x="452933" y="413444"/>
                    <a:pt x="448318" y="407920"/>
                  </a:cubicBezTo>
                  <a:lnTo>
                    <a:pt x="440012" y="546017"/>
                  </a:lnTo>
                  <a:cubicBezTo>
                    <a:pt x="439090" y="558906"/>
                    <a:pt x="428938" y="568112"/>
                    <a:pt x="416017" y="568112"/>
                  </a:cubicBezTo>
                  <a:lnTo>
                    <a:pt x="369872" y="568112"/>
                  </a:lnTo>
                  <a:cubicBezTo>
                    <a:pt x="356951" y="568112"/>
                    <a:pt x="346800" y="558906"/>
                    <a:pt x="345877" y="546017"/>
                  </a:cubicBezTo>
                  <a:lnTo>
                    <a:pt x="336648" y="407920"/>
                  </a:lnTo>
                  <a:cubicBezTo>
                    <a:pt x="332956" y="413444"/>
                    <a:pt x="326496" y="417127"/>
                    <a:pt x="319112" y="417127"/>
                  </a:cubicBezTo>
                  <a:cubicBezTo>
                    <a:pt x="307115" y="417127"/>
                    <a:pt x="296963" y="406079"/>
                    <a:pt x="296963" y="394111"/>
                  </a:cubicBezTo>
                  <a:lnTo>
                    <a:pt x="296040" y="252332"/>
                  </a:lnTo>
                  <a:cubicBezTo>
                    <a:pt x="296040" y="239443"/>
                    <a:pt x="306192" y="229316"/>
                    <a:pt x="319112" y="229316"/>
                  </a:cubicBezTo>
                  <a:close/>
                  <a:moveTo>
                    <a:pt x="218220" y="220143"/>
                  </a:moveTo>
                  <a:cubicBezTo>
                    <a:pt x="233254" y="220143"/>
                    <a:pt x="245442" y="232298"/>
                    <a:pt x="245442" y="247291"/>
                  </a:cubicBezTo>
                  <a:cubicBezTo>
                    <a:pt x="245442" y="262284"/>
                    <a:pt x="233254" y="274439"/>
                    <a:pt x="218220" y="274439"/>
                  </a:cubicBezTo>
                  <a:cubicBezTo>
                    <a:pt x="203186" y="274439"/>
                    <a:pt x="190998" y="262284"/>
                    <a:pt x="190998" y="247291"/>
                  </a:cubicBezTo>
                  <a:cubicBezTo>
                    <a:pt x="190998" y="232298"/>
                    <a:pt x="203186" y="220143"/>
                    <a:pt x="218220" y="220143"/>
                  </a:cubicBezTo>
                  <a:close/>
                  <a:moveTo>
                    <a:pt x="124127" y="220143"/>
                  </a:moveTo>
                  <a:cubicBezTo>
                    <a:pt x="139161" y="220143"/>
                    <a:pt x="151349" y="232298"/>
                    <a:pt x="151349" y="247291"/>
                  </a:cubicBezTo>
                  <a:cubicBezTo>
                    <a:pt x="151349" y="262284"/>
                    <a:pt x="139161" y="274439"/>
                    <a:pt x="124127" y="274439"/>
                  </a:cubicBezTo>
                  <a:cubicBezTo>
                    <a:pt x="109093" y="274439"/>
                    <a:pt x="96905" y="262284"/>
                    <a:pt x="96905" y="247291"/>
                  </a:cubicBezTo>
                  <a:cubicBezTo>
                    <a:pt x="96905" y="232298"/>
                    <a:pt x="109093" y="220143"/>
                    <a:pt x="124127" y="220143"/>
                  </a:cubicBezTo>
                  <a:close/>
                  <a:moveTo>
                    <a:pt x="111618" y="137146"/>
                  </a:moveTo>
                  <a:lnTo>
                    <a:pt x="249963" y="137146"/>
                  </a:lnTo>
                  <a:cubicBezTo>
                    <a:pt x="259186" y="137146"/>
                    <a:pt x="267487" y="144528"/>
                    <a:pt x="267487" y="154677"/>
                  </a:cubicBezTo>
                  <a:cubicBezTo>
                    <a:pt x="267487" y="164827"/>
                    <a:pt x="259186" y="172209"/>
                    <a:pt x="249963" y="172209"/>
                  </a:cubicBezTo>
                  <a:lnTo>
                    <a:pt x="111618" y="172209"/>
                  </a:lnTo>
                  <a:cubicBezTo>
                    <a:pt x="101472" y="172209"/>
                    <a:pt x="94094" y="163905"/>
                    <a:pt x="94094" y="154677"/>
                  </a:cubicBezTo>
                  <a:cubicBezTo>
                    <a:pt x="94094" y="144528"/>
                    <a:pt x="101472" y="137146"/>
                    <a:pt x="111618" y="137146"/>
                  </a:cubicBezTo>
                  <a:close/>
                  <a:moveTo>
                    <a:pt x="392944" y="88472"/>
                  </a:moveTo>
                  <a:cubicBezTo>
                    <a:pt x="427588" y="88472"/>
                    <a:pt x="455673" y="116490"/>
                    <a:pt x="455673" y="151053"/>
                  </a:cubicBezTo>
                  <a:cubicBezTo>
                    <a:pt x="455673" y="185616"/>
                    <a:pt x="427588" y="213634"/>
                    <a:pt x="392944" y="213634"/>
                  </a:cubicBezTo>
                  <a:cubicBezTo>
                    <a:pt x="358300" y="213634"/>
                    <a:pt x="330215" y="185616"/>
                    <a:pt x="330215" y="151053"/>
                  </a:cubicBezTo>
                  <a:cubicBezTo>
                    <a:pt x="330215" y="116490"/>
                    <a:pt x="358300" y="88472"/>
                    <a:pt x="392944" y="88472"/>
                  </a:cubicBezTo>
                  <a:close/>
                  <a:moveTo>
                    <a:pt x="18450" y="0"/>
                  </a:moveTo>
                  <a:lnTo>
                    <a:pt x="404971" y="0"/>
                  </a:lnTo>
                  <a:cubicBezTo>
                    <a:pt x="415119" y="0"/>
                    <a:pt x="423421" y="8289"/>
                    <a:pt x="423421" y="18421"/>
                  </a:cubicBezTo>
                  <a:lnTo>
                    <a:pt x="423421" y="70920"/>
                  </a:lnTo>
                  <a:cubicBezTo>
                    <a:pt x="414196" y="67236"/>
                    <a:pt x="403126" y="64473"/>
                    <a:pt x="392056" y="64473"/>
                  </a:cubicBezTo>
                  <a:cubicBezTo>
                    <a:pt x="367149" y="64473"/>
                    <a:pt x="344087" y="75526"/>
                    <a:pt x="328405" y="93947"/>
                  </a:cubicBezTo>
                  <a:lnTo>
                    <a:pt x="58117" y="93947"/>
                  </a:lnTo>
                  <a:lnTo>
                    <a:pt x="58117" y="299340"/>
                  </a:lnTo>
                  <a:cubicBezTo>
                    <a:pt x="58117" y="311313"/>
                    <a:pt x="68264" y="320524"/>
                    <a:pt x="79334" y="320524"/>
                  </a:cubicBezTo>
                  <a:lnTo>
                    <a:pt x="273056" y="320524"/>
                  </a:lnTo>
                  <a:lnTo>
                    <a:pt x="273056" y="367497"/>
                  </a:lnTo>
                  <a:lnTo>
                    <a:pt x="79334" y="367497"/>
                  </a:lnTo>
                  <a:cubicBezTo>
                    <a:pt x="42434" y="367497"/>
                    <a:pt x="11992" y="337103"/>
                    <a:pt x="11992" y="299340"/>
                  </a:cubicBezTo>
                  <a:lnTo>
                    <a:pt x="11992" y="95789"/>
                  </a:lnTo>
                  <a:cubicBezTo>
                    <a:pt x="5535" y="93026"/>
                    <a:pt x="0" y="86578"/>
                    <a:pt x="0" y="78289"/>
                  </a:cubicBezTo>
                  <a:lnTo>
                    <a:pt x="0" y="18421"/>
                  </a:lnTo>
                  <a:cubicBezTo>
                    <a:pt x="0" y="8289"/>
                    <a:pt x="8302" y="0"/>
                    <a:pt x="18450" y="0"/>
                  </a:cubicBezTo>
                  <a:close/>
                </a:path>
              </a:pathLst>
            </a:custGeom>
            <a:solidFill>
              <a:srgbClr val="FFFFFF"/>
            </a:solidFill>
            <a:ln cap="rnd" cmpd="sng">
              <a:prstDash val="solid"/>
            </a:ln>
          </p:spPr>
          <p:txBody>
            <a:bodyPr rot="0" vert="horz" wrap="square" lIns="91440" tIns="45720" rIns="91440" bIns="45720" anchor="ctr">
              <a:prstTxWarp prst="textNoShape">
                <a:avLst/>
              </a:prstTxWarp>
              <a:normAutofit fontScale="32500" lnSpcReduction="20000"/>
            </a:bodyPr>
            <a:lstStyle/>
            <a:p>
              <a:pPr marL="0" algn="ctr"/>
              <a:endParaRPr/>
            </a:p>
          </p:txBody>
        </p:sp>
      </p:grpSp>
      <p:sp>
        <p:nvSpPr>
          <p:cNvPr id="34" name="TextBox 34">
            <a:extLst>
              <a:ext uri="{FF2B5EF4-FFF2-40B4-BE49-F238E27FC236}">
                <a16:creationId xmlns:a16="http://schemas.microsoft.com/office/drawing/2014/main" id="{DD7D376D-08CE-452D-8EA7-71DE28BDEF46}"/>
              </a:ext>
            </a:extLst>
          </p:cNvPr>
          <p:cNvSpPr txBox="1"/>
          <p:nvPr/>
        </p:nvSpPr>
        <p:spPr>
          <a:xfrm>
            <a:off x="4499992" y="3239109"/>
            <a:ext cx="5770183" cy="461665"/>
          </a:xfrm>
          <a:prstGeom prst="rect">
            <a:avLst/>
          </a:prstGeom>
          <a:noFill/>
        </p:spPr>
        <p:txBody>
          <a:bodyPr vert="horz" wrap="square" lIns="91440" tIns="45720" rIns="91440" bIns="45720" rtlCol="0" anchor="t">
            <a:spAutoFit/>
          </a:bodyPr>
          <a:lstStyle/>
          <a:p>
            <a:pPr marL="0" algn="l">
              <a:defRPr/>
            </a:pPr>
            <a:r>
              <a:rPr lang="en-US" altLang="zh-CN" sz="2400" b="1" i="0" dirty="0">
                <a:solidFill>
                  <a:srgbClr val="333639"/>
                </a:solidFill>
                <a:effectLst/>
                <a:latin typeface="Times New Roman" panose="02020603050405020304" pitchFamily="18" charset="0"/>
                <a:cs typeface="Times New Roman" panose="02020603050405020304" pitchFamily="18" charset="0"/>
              </a:rPr>
              <a:t>Challenges of continuing to write</a:t>
            </a:r>
            <a:endParaRPr lang="en-US" sz="1600" b="1" dirty="0">
              <a:latin typeface="Times New Roman" panose="02020603050405020304" pitchFamily="18" charset="0"/>
              <a:cs typeface="Times New Roman" panose="02020603050405020304" pitchFamily="18" charset="0"/>
            </a:endParaRPr>
          </a:p>
        </p:txBody>
      </p:sp>
      <p:sp>
        <p:nvSpPr>
          <p:cNvPr id="36" name="TextBox 36">
            <a:extLst>
              <a:ext uri="{FF2B5EF4-FFF2-40B4-BE49-F238E27FC236}">
                <a16:creationId xmlns:a16="http://schemas.microsoft.com/office/drawing/2014/main" id="{F6E0703A-DB4E-4B9F-B713-8D22C3C025B6}"/>
              </a:ext>
            </a:extLst>
          </p:cNvPr>
          <p:cNvSpPr txBox="1"/>
          <p:nvPr/>
        </p:nvSpPr>
        <p:spPr>
          <a:xfrm>
            <a:off x="4572000" y="4921350"/>
            <a:ext cx="5098671" cy="461665"/>
          </a:xfrm>
          <a:prstGeom prst="rect">
            <a:avLst/>
          </a:prstGeom>
          <a:noFill/>
        </p:spPr>
        <p:txBody>
          <a:bodyPr vert="horz" wrap="square" lIns="91440" tIns="45720" rIns="91440" bIns="45720" rtlCol="0" anchor="t">
            <a:spAutoFit/>
          </a:bodyPr>
          <a:lstStyle/>
          <a:p>
            <a:pPr marL="0" algn="l">
              <a:defRPr/>
            </a:pPr>
            <a:r>
              <a:rPr lang="en-US" sz="2400" b="1" dirty="0">
                <a:solidFill>
                  <a:srgbClr val="333639"/>
                </a:solidFill>
                <a:latin typeface="Times New Roman" panose="02020603050405020304" pitchFamily="18" charset="0"/>
                <a:cs typeface="Times New Roman" panose="02020603050405020304" pitchFamily="18" charset="0"/>
              </a:rPr>
              <a:t>Enhance momentum</a:t>
            </a:r>
            <a:endParaRPr lang="en-US" sz="1600" b="1" dirty="0">
              <a:latin typeface="Times New Roman" panose="02020603050405020304" pitchFamily="18" charset="0"/>
              <a:cs typeface="Times New Roman" panose="02020603050405020304" pitchFamily="18" charset="0"/>
            </a:endParaRPr>
          </a:p>
        </p:txBody>
      </p:sp>
      <p:sp>
        <p:nvSpPr>
          <p:cNvPr id="38" name="TextBox 29">
            <a:extLst>
              <a:ext uri="{FF2B5EF4-FFF2-40B4-BE49-F238E27FC236}">
                <a16:creationId xmlns:a16="http://schemas.microsoft.com/office/drawing/2014/main" id="{FEE4BB2E-438C-41DC-A5C6-D3395C78EC5F}"/>
              </a:ext>
            </a:extLst>
          </p:cNvPr>
          <p:cNvSpPr txBox="1"/>
          <p:nvPr/>
        </p:nvSpPr>
        <p:spPr>
          <a:xfrm>
            <a:off x="4499992" y="1470926"/>
            <a:ext cx="3423817" cy="461665"/>
          </a:xfrm>
          <a:prstGeom prst="rect">
            <a:avLst/>
          </a:prstGeom>
          <a:noFill/>
        </p:spPr>
        <p:txBody>
          <a:bodyPr vert="horz" wrap="square" lIns="91440" tIns="45720" rIns="91440" bIns="45720" rtlCol="0" anchor="t">
            <a:spAutoFit/>
          </a:bodyPr>
          <a:lstStyle/>
          <a:p>
            <a:pPr marL="0" algn="l">
              <a:defRPr/>
            </a:pPr>
            <a:r>
              <a:rPr lang="en-US" altLang="zh-CN" sz="2400" b="1" i="0" dirty="0">
                <a:solidFill>
                  <a:srgbClr val="333639"/>
                </a:solidFill>
                <a:effectLst/>
                <a:latin typeface="Times New Roman" panose="02020603050405020304" pitchFamily="18" charset="0"/>
                <a:cs typeface="Times New Roman" panose="02020603050405020304" pitchFamily="18" charset="0"/>
              </a:rPr>
              <a:t>Difficulty in starting</a:t>
            </a:r>
            <a:endParaRPr lang="en-US" sz="1600" b="1" dirty="0">
              <a:latin typeface="Times New Roman" panose="02020603050405020304" pitchFamily="18" charset="0"/>
              <a:cs typeface="Times New Roman" panose="02020603050405020304" pitchFamily="18" charset="0"/>
            </a:endParaRPr>
          </a:p>
        </p:txBody>
      </p:sp>
      <p:sp>
        <p:nvSpPr>
          <p:cNvPr id="33" name="TextBox 21">
            <a:extLst>
              <a:ext uri="{FF2B5EF4-FFF2-40B4-BE49-F238E27FC236}">
                <a16:creationId xmlns:a16="http://schemas.microsoft.com/office/drawing/2014/main" id="{4C931F84-51C5-4D61-A188-1732F785711D}"/>
              </a:ext>
            </a:extLst>
          </p:cNvPr>
          <p:cNvSpPr txBox="1"/>
          <p:nvPr/>
        </p:nvSpPr>
        <p:spPr>
          <a:xfrm>
            <a:off x="3392650" y="1937789"/>
            <a:ext cx="5043946" cy="400110"/>
          </a:xfrm>
          <a:prstGeom prst="rect">
            <a:avLst/>
          </a:prstGeom>
          <a:noFill/>
        </p:spPr>
        <p:txBody>
          <a:bodyPr vert="horz" wrap="square" lIns="91440" tIns="45720" rIns="91440" bIns="45720" rtlCol="0" anchor="t">
            <a:spAutoFit/>
          </a:bodyPr>
          <a:lstStyle/>
          <a:p>
            <a:pPr marL="0">
              <a:defRPr/>
            </a:pPr>
            <a:r>
              <a:rPr lang="en-US" altLang="zh-CN" sz="2000" dirty="0">
                <a:solidFill>
                  <a:srgbClr val="333639"/>
                </a:solidFill>
                <a:latin typeface="Times New Roman" panose="02020603050405020304" pitchFamily="18" charset="0"/>
                <a:cs typeface="Times New Roman" panose="02020603050405020304" pitchFamily="18" charset="0"/>
              </a:rPr>
              <a:t>psychological barriers to start become obstacle</a:t>
            </a:r>
            <a:endParaRPr lang="en-US" sz="2000" dirty="0">
              <a:solidFill>
                <a:srgbClr val="333639"/>
              </a:solidFill>
              <a:latin typeface="Times New Roman" panose="02020603050405020304" pitchFamily="18" charset="0"/>
              <a:cs typeface="Times New Roman" panose="02020603050405020304" pitchFamily="18" charset="0"/>
            </a:endParaRPr>
          </a:p>
        </p:txBody>
      </p:sp>
      <p:sp>
        <p:nvSpPr>
          <p:cNvPr id="37" name="TextBox 21">
            <a:extLst>
              <a:ext uri="{FF2B5EF4-FFF2-40B4-BE49-F238E27FC236}">
                <a16:creationId xmlns:a16="http://schemas.microsoft.com/office/drawing/2014/main" id="{E658D241-F09F-4FD7-BE13-757F725E0A73}"/>
              </a:ext>
            </a:extLst>
          </p:cNvPr>
          <p:cNvSpPr txBox="1"/>
          <p:nvPr/>
        </p:nvSpPr>
        <p:spPr>
          <a:xfrm>
            <a:off x="4212795" y="3710897"/>
            <a:ext cx="5043946" cy="400110"/>
          </a:xfrm>
          <a:prstGeom prst="rect">
            <a:avLst/>
          </a:prstGeom>
          <a:noFill/>
        </p:spPr>
        <p:txBody>
          <a:bodyPr vert="horz" wrap="square" lIns="91440" tIns="45720" rIns="91440" bIns="45720" rtlCol="0" anchor="t">
            <a:spAutoFit/>
          </a:bodyPr>
          <a:lstStyle/>
          <a:p>
            <a:pPr marL="0">
              <a:defRPr/>
            </a:pPr>
            <a:r>
              <a:rPr lang="en-US" altLang="zh-CN" sz="2000" dirty="0">
                <a:solidFill>
                  <a:srgbClr val="333639"/>
                </a:solidFill>
                <a:latin typeface="Times New Roman" panose="02020603050405020304" pitchFamily="18" charset="0"/>
                <a:cs typeface="Times New Roman" panose="02020603050405020304" pitchFamily="18" charset="0"/>
              </a:rPr>
              <a:t>Distracted easily when didn’t write for a while</a:t>
            </a:r>
            <a:endParaRPr lang="en-US" sz="2000" dirty="0">
              <a:solidFill>
                <a:srgbClr val="333639"/>
              </a:solidFill>
              <a:latin typeface="Times New Roman" panose="02020603050405020304" pitchFamily="18" charset="0"/>
              <a:cs typeface="Times New Roman" panose="02020603050405020304" pitchFamily="18" charset="0"/>
            </a:endParaRPr>
          </a:p>
        </p:txBody>
      </p:sp>
      <p:sp>
        <p:nvSpPr>
          <p:cNvPr id="39" name="TextBox 21">
            <a:extLst>
              <a:ext uri="{FF2B5EF4-FFF2-40B4-BE49-F238E27FC236}">
                <a16:creationId xmlns:a16="http://schemas.microsoft.com/office/drawing/2014/main" id="{C4772AC5-BBB3-4A5C-BC3F-21899FA875E5}"/>
              </a:ext>
            </a:extLst>
          </p:cNvPr>
          <p:cNvSpPr txBox="1"/>
          <p:nvPr/>
        </p:nvSpPr>
        <p:spPr>
          <a:xfrm>
            <a:off x="3946992" y="5466219"/>
            <a:ext cx="5245683" cy="1323439"/>
          </a:xfrm>
          <a:prstGeom prst="rect">
            <a:avLst/>
          </a:prstGeom>
          <a:noFill/>
        </p:spPr>
        <p:txBody>
          <a:bodyPr vert="horz" wrap="square" lIns="91440" tIns="45720" rIns="91440" bIns="45720" rtlCol="0" anchor="t">
            <a:spAutoFit/>
          </a:bodyPr>
          <a:lstStyle/>
          <a:p>
            <a:pPr>
              <a:defRPr/>
            </a:pPr>
            <a:r>
              <a:rPr lang="en-US" altLang="zh-CN" sz="2000" dirty="0">
                <a:solidFill>
                  <a:srgbClr val="333639"/>
                </a:solidFill>
                <a:latin typeface="Times New Roman" panose="02020603050405020304" pitchFamily="18" charset="0"/>
                <a:cs typeface="Times New Roman" panose="02020603050405020304" pitchFamily="18" charset="0"/>
              </a:rPr>
              <a:t>Startup techniques help break through stagnation Time arrangement help sustaining writing</a:t>
            </a:r>
          </a:p>
          <a:p>
            <a:pPr marL="0">
              <a:defRPr/>
            </a:pPr>
            <a:endParaRPr lang="en-US" altLang="zh-CN" sz="2000" dirty="0">
              <a:solidFill>
                <a:srgbClr val="333639"/>
              </a:solidFill>
              <a:latin typeface="Times New Roman" panose="02020603050405020304" pitchFamily="18" charset="0"/>
              <a:cs typeface="Times New Roman" panose="02020603050405020304" pitchFamily="18" charset="0"/>
            </a:endParaRPr>
          </a:p>
          <a:p>
            <a:pPr marL="0">
              <a:defRPr/>
            </a:pPr>
            <a:endParaRPr lang="en-US" sz="2000" dirty="0">
              <a:solidFill>
                <a:srgbClr val="33363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630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7"/>
          <p:cNvSpPr>
            <a:spLocks noChangeArrowheads="1"/>
          </p:cNvSpPr>
          <p:nvPr/>
        </p:nvSpPr>
        <p:spPr bwMode="auto">
          <a:xfrm>
            <a:off x="3624700" y="44624"/>
            <a:ext cx="19287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buFontTx/>
              <a:buNone/>
            </a:pPr>
            <a:r>
              <a:rPr lang="en-US" altLang="zh-CN" sz="3600" b="1" dirty="0">
                <a:latin typeface="Arial" panose="020B0604020202090204" pitchFamily="34" charset="0"/>
                <a:ea typeface="微软雅黑" panose="020B0503020204020204" pitchFamily="34" charset="-122"/>
              </a:rPr>
              <a:t>Content</a:t>
            </a:r>
          </a:p>
        </p:txBody>
      </p:sp>
      <p:sp>
        <p:nvSpPr>
          <p:cNvPr id="4" name="矩形 3"/>
          <p:cNvSpPr/>
          <p:nvPr/>
        </p:nvSpPr>
        <p:spPr>
          <a:xfrm flipH="1">
            <a:off x="2357311" y="1368313"/>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5" name="圆角矩形 4"/>
          <p:cNvSpPr/>
          <p:nvPr/>
        </p:nvSpPr>
        <p:spPr>
          <a:xfrm rot="10800000" flipV="1">
            <a:off x="1523923" y="1369861"/>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657179" y="1435966"/>
            <a:ext cx="4608512" cy="1077216"/>
          </a:xfrm>
          <a:prstGeom prst="rect">
            <a:avLst/>
          </a:prstGeom>
          <a:noFill/>
          <a:effectLst/>
        </p:spPr>
        <p:txBody>
          <a:bodyPr wrap="square" lIns="91438" tIns="45719" rIns="91438" bIns="45719" rtlCol="0">
            <a:spAutoFit/>
          </a:bodyPr>
          <a:lstStyle/>
          <a:p>
            <a:pPr algn="ctr"/>
            <a:r>
              <a:rPr lang="en-US" altLang="zh-CN" sz="3200" b="1" spc="600" dirty="0">
                <a:solidFill>
                  <a:srgbClr val="C00000"/>
                </a:solidFill>
                <a:latin typeface="微软雅黑" panose="020B0503020204020204" pitchFamily="34" charset="-122"/>
                <a:ea typeface="微软雅黑" panose="020B0503020204020204" pitchFamily="34" charset="-122"/>
              </a:rPr>
              <a:t>Introduction</a:t>
            </a:r>
          </a:p>
          <a:p>
            <a:pPr algn="ctr"/>
            <a:endParaRPr lang="zh-CN" altLang="en-US" sz="3200" b="1" spc="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flipH="1">
            <a:off x="2357311" y="2776574"/>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5" name="圆角矩形 14"/>
          <p:cNvSpPr/>
          <p:nvPr/>
        </p:nvSpPr>
        <p:spPr>
          <a:xfrm rot="10800000" flipV="1">
            <a:off x="1523923" y="2778122"/>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771800" y="2844227"/>
            <a:ext cx="4608512" cy="584773"/>
          </a:xfrm>
          <a:prstGeom prst="rect">
            <a:avLst/>
          </a:prstGeom>
          <a:noFill/>
          <a:effectLst/>
        </p:spPr>
        <p:txBody>
          <a:bodyPr wrap="square" lIns="91438" tIns="45719" rIns="91438" bIns="45719" rtlCol="0">
            <a:spAutoFit/>
          </a:bodyPr>
          <a:lstStyle/>
          <a:p>
            <a:pPr algn="ctr"/>
            <a:r>
              <a:rPr lang="en-US" altLang="zh-CN" sz="3200" b="1" spc="600" dirty="0">
                <a:solidFill>
                  <a:schemeClr val="tx1"/>
                </a:solidFill>
                <a:latin typeface="微软雅黑" panose="020B0503020204020204" pitchFamily="34" charset="-122"/>
                <a:ea typeface="微软雅黑" panose="020B0503020204020204" pitchFamily="34" charset="-122"/>
              </a:rPr>
              <a:t>Reading</a:t>
            </a:r>
            <a:r>
              <a:rPr lang="en-US" altLang="zh-CN" sz="3200" b="1" spc="600" dirty="0">
                <a:solidFill>
                  <a:srgbClr val="C00000"/>
                </a:solidFill>
                <a:latin typeface="微软雅黑" panose="020B0503020204020204" pitchFamily="34" charset="-122"/>
                <a:ea typeface="微软雅黑" panose="020B0503020204020204" pitchFamily="34" charset="-122"/>
              </a:rPr>
              <a:t> </a:t>
            </a:r>
          </a:p>
        </p:txBody>
      </p:sp>
      <p:sp>
        <p:nvSpPr>
          <p:cNvPr id="17" name="矩形 16"/>
          <p:cNvSpPr/>
          <p:nvPr/>
        </p:nvSpPr>
        <p:spPr>
          <a:xfrm flipH="1">
            <a:off x="2370570" y="42128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8" name="圆角矩形 17"/>
          <p:cNvSpPr/>
          <p:nvPr/>
        </p:nvSpPr>
        <p:spPr>
          <a:xfrm rot="10800000" flipV="1">
            <a:off x="1537182" y="42144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88625" y="4319452"/>
            <a:ext cx="5395369" cy="584773"/>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t>Self-awareness </a:t>
            </a:r>
            <a:endParaRPr lang="en-US" altLang="zh-CN" sz="2800" dirty="0"/>
          </a:p>
        </p:txBody>
      </p:sp>
      <p:grpSp>
        <p:nvGrpSpPr>
          <p:cNvPr id="2" name="组合 1"/>
          <p:cNvGrpSpPr/>
          <p:nvPr/>
        </p:nvGrpSpPr>
        <p:grpSpPr>
          <a:xfrm>
            <a:off x="1534551" y="5488139"/>
            <a:ext cx="6228758" cy="1012509"/>
            <a:chOff x="1689582" y="4365278"/>
            <a:chExt cx="6228758" cy="1012509"/>
          </a:xfrm>
        </p:grpSpPr>
        <p:sp>
          <p:nvSpPr>
            <p:cNvPr id="24" name="矩形 23"/>
            <p:cNvSpPr/>
            <p:nvPr/>
          </p:nvSpPr>
          <p:spPr>
            <a:xfrm flipH="1">
              <a:off x="2522970" y="43652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25" name="圆角矩形 17"/>
            <p:cNvSpPr/>
            <p:nvPr/>
          </p:nvSpPr>
          <p:spPr>
            <a:xfrm rot="10800000" flipV="1">
              <a:off x="1689582" y="43668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941759" y="4485237"/>
              <a:ext cx="4608512" cy="892550"/>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t>Conclusion</a:t>
              </a:r>
              <a:endParaRPr lang="en-US" altLang="zh-CN" sz="2000" dirty="0"/>
            </a:p>
            <a:p>
              <a:endParaRPr lang="en-US" altLang="zh-CN" sz="2000"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289238" y="119992"/>
            <a:ext cx="18822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Discipline</a:t>
            </a:r>
            <a:endParaRPr lang="zh-CN" altLang="en-US" sz="2800" b="1" dirty="0">
              <a:solidFill>
                <a:srgbClr val="C00000"/>
              </a:solidFill>
              <a:latin typeface="Arial" panose="020B0604020202020204" pitchFamily="34" charset="0"/>
              <a:ea typeface="微软雅黑" panose="020B0503020204020204" pitchFamily="34" charset="-122"/>
            </a:endParaRPr>
          </a:p>
        </p:txBody>
      </p:sp>
      <p:cxnSp>
        <p:nvCxnSpPr>
          <p:cNvPr id="5" name="Connector 3">
            <a:extLst>
              <a:ext uri="{FF2B5EF4-FFF2-40B4-BE49-F238E27FC236}">
                <a16:creationId xmlns:a16="http://schemas.microsoft.com/office/drawing/2014/main" id="{5685AF32-E041-48DE-A9B8-A32877868E53}"/>
              </a:ext>
            </a:extLst>
          </p:cNvPr>
          <p:cNvCxnSpPr>
            <a:cxnSpLocks/>
            <a:endCxn id="8" idx="2"/>
          </p:cNvCxnSpPr>
          <p:nvPr/>
        </p:nvCxnSpPr>
        <p:spPr>
          <a:xfrm>
            <a:off x="18487" y="3466344"/>
            <a:ext cx="3133295" cy="1"/>
          </a:xfrm>
          <a:prstGeom prst="straightConnector1">
            <a:avLst/>
          </a:prstGeom>
          <a:ln w="25400" cap="flat" cmpd="sng">
            <a:solidFill>
              <a:srgbClr val="768394"/>
            </a:solidFill>
            <a:prstDash val="solid"/>
            <a:headEnd type="oval"/>
          </a:ln>
        </p:spPr>
      </p:cxnSp>
      <p:sp>
        <p:nvSpPr>
          <p:cNvPr id="6" name="TextBox 4">
            <a:extLst>
              <a:ext uri="{FF2B5EF4-FFF2-40B4-BE49-F238E27FC236}">
                <a16:creationId xmlns:a16="http://schemas.microsoft.com/office/drawing/2014/main" id="{A3AE4F9F-0B22-45B7-8E47-824F70AFA336}"/>
              </a:ext>
            </a:extLst>
          </p:cNvPr>
          <p:cNvSpPr txBox="1"/>
          <p:nvPr/>
        </p:nvSpPr>
        <p:spPr>
          <a:xfrm>
            <a:off x="-1456" y="2817347"/>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a:solidFill>
                  <a:srgbClr val="FFFFFF">
                    <a:lumMod val="65000"/>
                  </a:srgbClr>
                </a:solidFill>
                <a:latin typeface="Arial"/>
                <a:ea typeface="Arial"/>
              </a:rPr>
              <a:t>01</a:t>
            </a:r>
            <a:endParaRPr lang="en-US" sz="1100"/>
          </a:p>
        </p:txBody>
      </p:sp>
      <p:cxnSp>
        <p:nvCxnSpPr>
          <p:cNvPr id="7" name="Connector 5">
            <a:extLst>
              <a:ext uri="{FF2B5EF4-FFF2-40B4-BE49-F238E27FC236}">
                <a16:creationId xmlns:a16="http://schemas.microsoft.com/office/drawing/2014/main" id="{5632F138-3150-44DF-BC95-9D59289125E7}"/>
              </a:ext>
            </a:extLst>
          </p:cNvPr>
          <p:cNvCxnSpPr>
            <a:cxnSpLocks/>
            <a:stCxn id="8" idx="2"/>
          </p:cNvCxnSpPr>
          <p:nvPr/>
        </p:nvCxnSpPr>
        <p:spPr>
          <a:xfrm flipV="1">
            <a:off x="3151782" y="3466344"/>
            <a:ext cx="2865434" cy="1"/>
          </a:xfrm>
          <a:prstGeom prst="straightConnector1">
            <a:avLst/>
          </a:prstGeom>
          <a:ln w="25400" cap="flat" cmpd="sng">
            <a:solidFill>
              <a:srgbClr val="768394"/>
            </a:solidFill>
            <a:prstDash val="solid"/>
            <a:headEnd type="oval"/>
          </a:ln>
        </p:spPr>
      </p:cxnSp>
      <p:sp>
        <p:nvSpPr>
          <p:cNvPr id="8" name="TextBox 6">
            <a:extLst>
              <a:ext uri="{FF2B5EF4-FFF2-40B4-BE49-F238E27FC236}">
                <a16:creationId xmlns:a16="http://schemas.microsoft.com/office/drawing/2014/main" id="{9708A36A-A019-4E62-9940-225EC0C3411F}"/>
              </a:ext>
            </a:extLst>
          </p:cNvPr>
          <p:cNvSpPr txBox="1"/>
          <p:nvPr/>
        </p:nvSpPr>
        <p:spPr>
          <a:xfrm>
            <a:off x="2842352" y="2817348"/>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a:solidFill>
                  <a:srgbClr val="FFFFFF">
                    <a:lumMod val="65000"/>
                  </a:srgbClr>
                </a:solidFill>
                <a:latin typeface="Arial"/>
                <a:ea typeface="Arial"/>
              </a:rPr>
              <a:t>02</a:t>
            </a:r>
            <a:endParaRPr lang="en-US" sz="1100"/>
          </a:p>
        </p:txBody>
      </p:sp>
      <p:cxnSp>
        <p:nvCxnSpPr>
          <p:cNvPr id="9" name="Connector 7">
            <a:extLst>
              <a:ext uri="{FF2B5EF4-FFF2-40B4-BE49-F238E27FC236}">
                <a16:creationId xmlns:a16="http://schemas.microsoft.com/office/drawing/2014/main" id="{8F156ECD-A926-4381-A486-A1C694FBEFF3}"/>
              </a:ext>
            </a:extLst>
          </p:cNvPr>
          <p:cNvCxnSpPr>
            <a:cxnSpLocks/>
          </p:cNvCxnSpPr>
          <p:nvPr/>
        </p:nvCxnSpPr>
        <p:spPr>
          <a:xfrm>
            <a:off x="6010704" y="3466344"/>
            <a:ext cx="3619552" cy="0"/>
          </a:xfrm>
          <a:prstGeom prst="straightConnector1">
            <a:avLst/>
          </a:prstGeom>
          <a:ln w="25400" cap="flat" cmpd="sng">
            <a:solidFill>
              <a:srgbClr val="768394"/>
            </a:solidFill>
            <a:prstDash val="solid"/>
            <a:headEnd type="oval"/>
          </a:ln>
        </p:spPr>
      </p:cxnSp>
      <p:sp>
        <p:nvSpPr>
          <p:cNvPr id="10" name="TextBox 8">
            <a:extLst>
              <a:ext uri="{FF2B5EF4-FFF2-40B4-BE49-F238E27FC236}">
                <a16:creationId xmlns:a16="http://schemas.microsoft.com/office/drawing/2014/main" id="{99EF694A-0F5D-4954-BA01-9E93E3B6DFDC}"/>
              </a:ext>
            </a:extLst>
          </p:cNvPr>
          <p:cNvSpPr txBox="1"/>
          <p:nvPr/>
        </p:nvSpPr>
        <p:spPr>
          <a:xfrm>
            <a:off x="5788777" y="2785448"/>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dirty="0">
                <a:solidFill>
                  <a:srgbClr val="FFFFFF">
                    <a:lumMod val="65000"/>
                  </a:srgbClr>
                </a:solidFill>
                <a:latin typeface="Arial"/>
                <a:ea typeface="Arial"/>
              </a:rPr>
              <a:t>03</a:t>
            </a:r>
            <a:endParaRPr lang="en-US" sz="1100" dirty="0"/>
          </a:p>
        </p:txBody>
      </p:sp>
      <p:sp>
        <p:nvSpPr>
          <p:cNvPr id="11" name="AutoShape 9">
            <a:extLst>
              <a:ext uri="{FF2B5EF4-FFF2-40B4-BE49-F238E27FC236}">
                <a16:creationId xmlns:a16="http://schemas.microsoft.com/office/drawing/2014/main" id="{94DC21AB-9A67-42D7-9375-CC8BBBC03401}"/>
              </a:ext>
            </a:extLst>
          </p:cNvPr>
          <p:cNvSpPr/>
          <p:nvPr/>
        </p:nvSpPr>
        <p:spPr>
          <a:xfrm>
            <a:off x="18487" y="2030903"/>
            <a:ext cx="2999365" cy="771729"/>
          </a:xfrm>
          <a:prstGeom prst="rect">
            <a:avLst/>
          </a:prstGeom>
          <a:solidFill>
            <a:srgbClr val="768394">
              <a:alpha val="15000"/>
            </a:srgbClr>
          </a:solidFill>
          <a:ln cap="flat">
            <a:prstDash val="solid"/>
          </a:ln>
        </p:spPr>
        <p:txBody>
          <a:bodyPr vert="horz" lIns="91440" tIns="45720" rIns="91440" bIns="45720" anchor="ctr">
            <a:normAutofit/>
          </a:bodyPr>
          <a:lstStyle/>
          <a:p>
            <a:pPr marL="0" algn="l"/>
            <a:endParaRPr/>
          </a:p>
        </p:txBody>
      </p:sp>
      <p:sp>
        <p:nvSpPr>
          <p:cNvPr id="12" name="AutoShape 10">
            <a:extLst>
              <a:ext uri="{FF2B5EF4-FFF2-40B4-BE49-F238E27FC236}">
                <a16:creationId xmlns:a16="http://schemas.microsoft.com/office/drawing/2014/main" id="{B2619E91-DBE3-4692-93F1-B641B5B0E7E3}"/>
              </a:ext>
            </a:extLst>
          </p:cNvPr>
          <p:cNvSpPr/>
          <p:nvPr/>
        </p:nvSpPr>
        <p:spPr>
          <a:xfrm>
            <a:off x="3017852" y="2040188"/>
            <a:ext cx="2999365" cy="771728"/>
          </a:xfrm>
          <a:prstGeom prst="rect">
            <a:avLst/>
          </a:prstGeom>
          <a:solidFill>
            <a:schemeClr val="accent1">
              <a:alpha val="15000"/>
            </a:schemeClr>
          </a:solidFill>
          <a:ln cap="flat">
            <a:prstDash val="solid"/>
          </a:ln>
        </p:spPr>
        <p:txBody>
          <a:bodyPr vert="horz" lIns="91440" tIns="45720" rIns="91440" bIns="45720" anchor="ctr">
            <a:normAutofit/>
          </a:bodyPr>
          <a:lstStyle/>
          <a:p>
            <a:pPr marL="0" algn="l"/>
            <a:endParaRPr/>
          </a:p>
        </p:txBody>
      </p:sp>
      <p:sp>
        <p:nvSpPr>
          <p:cNvPr id="13" name="AutoShape 11">
            <a:extLst>
              <a:ext uri="{FF2B5EF4-FFF2-40B4-BE49-F238E27FC236}">
                <a16:creationId xmlns:a16="http://schemas.microsoft.com/office/drawing/2014/main" id="{D9A022C2-2E3C-4A47-9CAC-862778D54EE6}"/>
              </a:ext>
            </a:extLst>
          </p:cNvPr>
          <p:cNvSpPr/>
          <p:nvPr/>
        </p:nvSpPr>
        <p:spPr>
          <a:xfrm>
            <a:off x="6017216" y="2021620"/>
            <a:ext cx="3105385" cy="790296"/>
          </a:xfrm>
          <a:prstGeom prst="rect">
            <a:avLst/>
          </a:prstGeom>
          <a:solidFill>
            <a:srgbClr val="768394">
              <a:alpha val="15000"/>
            </a:srgbClr>
          </a:solidFill>
          <a:ln cap="flat">
            <a:prstDash val="solid"/>
          </a:ln>
        </p:spPr>
        <p:txBody>
          <a:bodyPr vert="horz" lIns="91440" tIns="45720" rIns="91440" bIns="45720" anchor="ctr">
            <a:normAutofit/>
          </a:bodyPr>
          <a:lstStyle/>
          <a:p>
            <a:pPr marL="0" algn="l"/>
            <a:endParaRPr/>
          </a:p>
        </p:txBody>
      </p:sp>
      <p:sp>
        <p:nvSpPr>
          <p:cNvPr id="17" name="TextBox 13">
            <a:extLst>
              <a:ext uri="{FF2B5EF4-FFF2-40B4-BE49-F238E27FC236}">
                <a16:creationId xmlns:a16="http://schemas.microsoft.com/office/drawing/2014/main" id="{35D7F659-4A31-494F-BCDF-F65421E8FBA0}"/>
              </a:ext>
            </a:extLst>
          </p:cNvPr>
          <p:cNvSpPr txBox="1"/>
          <p:nvPr/>
        </p:nvSpPr>
        <p:spPr>
          <a:xfrm>
            <a:off x="-82030" y="2297006"/>
            <a:ext cx="3173722"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Writing quotas</a:t>
            </a:r>
            <a:endParaRPr lang="en-US" sz="1100" dirty="0"/>
          </a:p>
        </p:txBody>
      </p:sp>
      <p:sp>
        <p:nvSpPr>
          <p:cNvPr id="19" name="TextBox 15">
            <a:extLst>
              <a:ext uri="{FF2B5EF4-FFF2-40B4-BE49-F238E27FC236}">
                <a16:creationId xmlns:a16="http://schemas.microsoft.com/office/drawing/2014/main" id="{EB1A8E31-63F5-48F5-835D-7D4C3C7115CF}"/>
              </a:ext>
            </a:extLst>
          </p:cNvPr>
          <p:cNvSpPr txBox="1"/>
          <p:nvPr/>
        </p:nvSpPr>
        <p:spPr>
          <a:xfrm>
            <a:off x="2918951" y="2297006"/>
            <a:ext cx="3173722"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Scheduling</a:t>
            </a:r>
            <a:endParaRPr lang="en-US" sz="1100" dirty="0"/>
          </a:p>
        </p:txBody>
      </p:sp>
      <p:sp>
        <p:nvSpPr>
          <p:cNvPr id="21" name="TextBox 17">
            <a:extLst>
              <a:ext uri="{FF2B5EF4-FFF2-40B4-BE49-F238E27FC236}">
                <a16:creationId xmlns:a16="http://schemas.microsoft.com/office/drawing/2014/main" id="{A76303F0-A7E5-4125-83BE-07BF52D64643}"/>
              </a:ext>
            </a:extLst>
          </p:cNvPr>
          <p:cNvSpPr txBox="1"/>
          <p:nvPr/>
        </p:nvSpPr>
        <p:spPr>
          <a:xfrm>
            <a:off x="6091057" y="2297006"/>
            <a:ext cx="2957046"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Timing</a:t>
            </a:r>
            <a:endParaRPr lang="en-US" sz="1100" dirty="0"/>
          </a:p>
        </p:txBody>
      </p:sp>
      <p:cxnSp>
        <p:nvCxnSpPr>
          <p:cNvPr id="20" name="Connector 3">
            <a:extLst>
              <a:ext uri="{FF2B5EF4-FFF2-40B4-BE49-F238E27FC236}">
                <a16:creationId xmlns:a16="http://schemas.microsoft.com/office/drawing/2014/main" id="{30F7E778-5C4B-4931-980C-B859B8587028}"/>
              </a:ext>
            </a:extLst>
          </p:cNvPr>
          <p:cNvCxnSpPr>
            <a:cxnSpLocks/>
            <a:endCxn id="24" idx="2"/>
          </p:cNvCxnSpPr>
          <p:nvPr/>
        </p:nvCxnSpPr>
        <p:spPr>
          <a:xfrm>
            <a:off x="16871" y="6377632"/>
            <a:ext cx="3133295" cy="1"/>
          </a:xfrm>
          <a:prstGeom prst="straightConnector1">
            <a:avLst/>
          </a:prstGeom>
          <a:ln w="25400" cap="flat" cmpd="sng">
            <a:solidFill>
              <a:srgbClr val="768394"/>
            </a:solidFill>
            <a:prstDash val="solid"/>
            <a:headEnd type="oval"/>
          </a:ln>
        </p:spPr>
      </p:cxnSp>
      <p:sp>
        <p:nvSpPr>
          <p:cNvPr id="22" name="TextBox 4">
            <a:extLst>
              <a:ext uri="{FF2B5EF4-FFF2-40B4-BE49-F238E27FC236}">
                <a16:creationId xmlns:a16="http://schemas.microsoft.com/office/drawing/2014/main" id="{E008500F-7A2B-4B74-871B-BA55472C3092}"/>
              </a:ext>
            </a:extLst>
          </p:cNvPr>
          <p:cNvSpPr txBox="1"/>
          <p:nvPr/>
        </p:nvSpPr>
        <p:spPr>
          <a:xfrm>
            <a:off x="-3072" y="5728635"/>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dirty="0">
                <a:solidFill>
                  <a:srgbClr val="FFFFFF">
                    <a:lumMod val="65000"/>
                  </a:srgbClr>
                </a:solidFill>
                <a:latin typeface="Arial"/>
                <a:ea typeface="Arial"/>
              </a:rPr>
              <a:t>04</a:t>
            </a:r>
            <a:endParaRPr lang="en-US" sz="1100" dirty="0"/>
          </a:p>
        </p:txBody>
      </p:sp>
      <p:cxnSp>
        <p:nvCxnSpPr>
          <p:cNvPr id="23" name="Connector 5">
            <a:extLst>
              <a:ext uri="{FF2B5EF4-FFF2-40B4-BE49-F238E27FC236}">
                <a16:creationId xmlns:a16="http://schemas.microsoft.com/office/drawing/2014/main" id="{504E6ACE-E2A8-43FC-9950-39A32E6E51EF}"/>
              </a:ext>
            </a:extLst>
          </p:cNvPr>
          <p:cNvCxnSpPr>
            <a:cxnSpLocks/>
            <a:stCxn id="24" idx="2"/>
          </p:cNvCxnSpPr>
          <p:nvPr/>
        </p:nvCxnSpPr>
        <p:spPr>
          <a:xfrm flipV="1">
            <a:off x="3150166" y="6377632"/>
            <a:ext cx="2865434" cy="1"/>
          </a:xfrm>
          <a:prstGeom prst="straightConnector1">
            <a:avLst/>
          </a:prstGeom>
          <a:ln w="25400" cap="flat" cmpd="sng">
            <a:solidFill>
              <a:srgbClr val="768394"/>
            </a:solidFill>
            <a:prstDash val="solid"/>
            <a:headEnd type="oval"/>
          </a:ln>
        </p:spPr>
      </p:cxnSp>
      <p:sp>
        <p:nvSpPr>
          <p:cNvPr id="24" name="TextBox 6">
            <a:extLst>
              <a:ext uri="{FF2B5EF4-FFF2-40B4-BE49-F238E27FC236}">
                <a16:creationId xmlns:a16="http://schemas.microsoft.com/office/drawing/2014/main" id="{DCFCEEE4-B4EE-4460-A0D3-144D95B9932B}"/>
              </a:ext>
            </a:extLst>
          </p:cNvPr>
          <p:cNvSpPr txBox="1"/>
          <p:nvPr/>
        </p:nvSpPr>
        <p:spPr>
          <a:xfrm>
            <a:off x="2840736" y="5728636"/>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dirty="0">
                <a:solidFill>
                  <a:srgbClr val="FFFFFF">
                    <a:lumMod val="65000"/>
                  </a:srgbClr>
                </a:solidFill>
                <a:latin typeface="Arial"/>
                <a:ea typeface="Arial"/>
              </a:rPr>
              <a:t>05</a:t>
            </a:r>
            <a:endParaRPr lang="en-US" sz="1100" dirty="0"/>
          </a:p>
        </p:txBody>
      </p:sp>
      <p:sp>
        <p:nvSpPr>
          <p:cNvPr id="27" name="AutoShape 9">
            <a:extLst>
              <a:ext uri="{FF2B5EF4-FFF2-40B4-BE49-F238E27FC236}">
                <a16:creationId xmlns:a16="http://schemas.microsoft.com/office/drawing/2014/main" id="{C322E5F9-DC52-40A1-B2FB-946ADBF3CE17}"/>
              </a:ext>
            </a:extLst>
          </p:cNvPr>
          <p:cNvSpPr/>
          <p:nvPr/>
        </p:nvSpPr>
        <p:spPr>
          <a:xfrm>
            <a:off x="16871" y="4942191"/>
            <a:ext cx="2999365" cy="771729"/>
          </a:xfrm>
          <a:prstGeom prst="rect">
            <a:avLst/>
          </a:prstGeom>
          <a:solidFill>
            <a:srgbClr val="768394">
              <a:alpha val="15000"/>
            </a:srgbClr>
          </a:solidFill>
          <a:ln cap="flat">
            <a:prstDash val="solid"/>
          </a:ln>
        </p:spPr>
        <p:txBody>
          <a:bodyPr vert="horz" lIns="91440" tIns="45720" rIns="91440" bIns="45720" anchor="ctr">
            <a:normAutofit/>
          </a:bodyPr>
          <a:lstStyle/>
          <a:p>
            <a:pPr marL="0" algn="l"/>
            <a:endParaRPr/>
          </a:p>
        </p:txBody>
      </p:sp>
      <p:sp>
        <p:nvSpPr>
          <p:cNvPr id="28" name="AutoShape 10">
            <a:extLst>
              <a:ext uri="{FF2B5EF4-FFF2-40B4-BE49-F238E27FC236}">
                <a16:creationId xmlns:a16="http://schemas.microsoft.com/office/drawing/2014/main" id="{1958A846-2037-4E49-BBEA-10F0227E03FC}"/>
              </a:ext>
            </a:extLst>
          </p:cNvPr>
          <p:cNvSpPr/>
          <p:nvPr/>
        </p:nvSpPr>
        <p:spPr>
          <a:xfrm>
            <a:off x="3016236" y="4951476"/>
            <a:ext cx="2999365" cy="771728"/>
          </a:xfrm>
          <a:prstGeom prst="rect">
            <a:avLst/>
          </a:prstGeom>
          <a:solidFill>
            <a:schemeClr val="accent1">
              <a:alpha val="15000"/>
            </a:schemeClr>
          </a:solidFill>
          <a:ln cap="flat">
            <a:prstDash val="solid"/>
          </a:ln>
        </p:spPr>
        <p:txBody>
          <a:bodyPr vert="horz" lIns="91440" tIns="45720" rIns="91440" bIns="45720" anchor="ctr">
            <a:normAutofit/>
          </a:bodyPr>
          <a:lstStyle/>
          <a:p>
            <a:pPr marL="0" algn="l"/>
            <a:endParaRPr/>
          </a:p>
        </p:txBody>
      </p:sp>
      <p:sp>
        <p:nvSpPr>
          <p:cNvPr id="30" name="TextBox 13">
            <a:extLst>
              <a:ext uri="{FF2B5EF4-FFF2-40B4-BE49-F238E27FC236}">
                <a16:creationId xmlns:a16="http://schemas.microsoft.com/office/drawing/2014/main" id="{BD39F188-0246-4102-8495-28BBA228E44F}"/>
              </a:ext>
            </a:extLst>
          </p:cNvPr>
          <p:cNvSpPr txBox="1"/>
          <p:nvPr/>
        </p:nvSpPr>
        <p:spPr>
          <a:xfrm>
            <a:off x="-83646" y="5208294"/>
            <a:ext cx="3173722"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Environment</a:t>
            </a:r>
            <a:endParaRPr lang="en-US" sz="1100" dirty="0"/>
          </a:p>
        </p:txBody>
      </p:sp>
      <p:sp>
        <p:nvSpPr>
          <p:cNvPr id="32" name="TextBox 15">
            <a:extLst>
              <a:ext uri="{FF2B5EF4-FFF2-40B4-BE49-F238E27FC236}">
                <a16:creationId xmlns:a16="http://schemas.microsoft.com/office/drawing/2014/main" id="{8EE07200-8C7B-4D2D-944C-F2ACF37440DF}"/>
              </a:ext>
            </a:extLst>
          </p:cNvPr>
          <p:cNvSpPr txBox="1"/>
          <p:nvPr/>
        </p:nvSpPr>
        <p:spPr>
          <a:xfrm>
            <a:off x="2917335" y="5085184"/>
            <a:ext cx="3173722" cy="584775"/>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More exotic commitment devices</a:t>
            </a:r>
            <a:endParaRPr lang="en-US" sz="1100" dirty="0"/>
          </a:p>
        </p:txBody>
      </p:sp>
      <p:sp>
        <p:nvSpPr>
          <p:cNvPr id="26" name="TextBox 19">
            <a:extLst>
              <a:ext uri="{FF2B5EF4-FFF2-40B4-BE49-F238E27FC236}">
                <a16:creationId xmlns:a16="http://schemas.microsoft.com/office/drawing/2014/main" id="{2D2FC894-78D7-4CB4-9286-6DB4EC0D7E83}"/>
              </a:ext>
            </a:extLst>
          </p:cNvPr>
          <p:cNvSpPr txBox="1"/>
          <p:nvPr/>
        </p:nvSpPr>
        <p:spPr>
          <a:xfrm>
            <a:off x="395536" y="1007194"/>
            <a:ext cx="7200800" cy="400110"/>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Writers need discipline to write consistently and effectively</a:t>
            </a:r>
          </a:p>
        </p:txBody>
      </p:sp>
      <p:sp>
        <p:nvSpPr>
          <p:cNvPr id="29" name="TextBox 19">
            <a:extLst>
              <a:ext uri="{FF2B5EF4-FFF2-40B4-BE49-F238E27FC236}">
                <a16:creationId xmlns:a16="http://schemas.microsoft.com/office/drawing/2014/main" id="{32ED266E-39C5-44B4-907C-EDEDB6E78C3B}"/>
              </a:ext>
            </a:extLst>
          </p:cNvPr>
          <p:cNvSpPr txBox="1"/>
          <p:nvPr/>
        </p:nvSpPr>
        <p:spPr>
          <a:xfrm>
            <a:off x="107504" y="1530893"/>
            <a:ext cx="6790749" cy="400110"/>
          </a:xfrm>
          <a:prstGeom prst="rect">
            <a:avLst/>
          </a:prstGeom>
          <a:noFill/>
        </p:spPr>
        <p:txBody>
          <a:bodyPr vert="horz" wrap="square" lIns="91440" tIns="45720" rIns="91440" bIns="45720" rtlCol="0" anchor="t">
            <a:spAutoFit/>
          </a:bodyPr>
          <a:lstStyle/>
          <a:p>
            <a:pPr algn="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Useful techniques:</a:t>
            </a:r>
          </a:p>
        </p:txBody>
      </p:sp>
      <p:sp>
        <p:nvSpPr>
          <p:cNvPr id="31" name="文本框 30">
            <a:extLst>
              <a:ext uri="{FF2B5EF4-FFF2-40B4-BE49-F238E27FC236}">
                <a16:creationId xmlns:a16="http://schemas.microsoft.com/office/drawing/2014/main" id="{E334A896-E4A2-4C68-9F53-5181CCD4A18B}"/>
              </a:ext>
            </a:extLst>
          </p:cNvPr>
          <p:cNvSpPr txBox="1"/>
          <p:nvPr/>
        </p:nvSpPr>
        <p:spPr>
          <a:xfrm>
            <a:off x="590914" y="2853969"/>
            <a:ext cx="2249822" cy="1754326"/>
          </a:xfrm>
          <a:prstGeom prst="rect">
            <a:avLst/>
          </a:prstGeom>
          <a:noFill/>
        </p:spPr>
        <p:txBody>
          <a:bodyPr wrap="square">
            <a:spAutoFit/>
          </a:bodyPr>
          <a:lstStyle/>
          <a:p>
            <a:pPr marL="0">
              <a:defRPr/>
            </a:pPr>
            <a:r>
              <a:rPr lang="en-US" altLang="zh-CN" sz="1800" dirty="0">
                <a:solidFill>
                  <a:srgbClr val="333639"/>
                </a:solidFill>
                <a:latin typeface="Times New Roman" panose="02020603050405020304" pitchFamily="18" charset="0"/>
                <a:cs typeface="Times New Roman" panose="02020603050405020304" pitchFamily="18" charset="0"/>
              </a:rPr>
              <a:t>Daily </a:t>
            </a:r>
            <a:r>
              <a:rPr lang="en-US" altLang="zh-CN" sz="1800" b="1" dirty="0">
                <a:solidFill>
                  <a:srgbClr val="333639"/>
                </a:solidFill>
                <a:latin typeface="Times New Roman" panose="02020603050405020304" pitchFamily="18" charset="0"/>
                <a:cs typeface="Times New Roman" panose="02020603050405020304" pitchFamily="18" charset="0"/>
              </a:rPr>
              <a:t>output </a:t>
            </a:r>
            <a:r>
              <a:rPr lang="en-US" altLang="zh-CN" sz="1800" dirty="0">
                <a:solidFill>
                  <a:srgbClr val="333639"/>
                </a:solidFill>
                <a:latin typeface="Times New Roman" panose="02020603050405020304" pitchFamily="18" charset="0"/>
                <a:cs typeface="Times New Roman" panose="02020603050405020304" pitchFamily="18" charset="0"/>
              </a:rPr>
              <a:t>(words) </a:t>
            </a:r>
          </a:p>
          <a:p>
            <a:pPr marL="0">
              <a:defRPr/>
            </a:pPr>
            <a:r>
              <a:rPr lang="en-US" altLang="zh-CN" dirty="0">
                <a:solidFill>
                  <a:srgbClr val="333639"/>
                </a:solidFill>
                <a:latin typeface="Times New Roman" panose="02020603050405020304" pitchFamily="18" charset="0"/>
                <a:cs typeface="Times New Roman" panose="02020603050405020304" pitchFamily="18" charset="0"/>
              </a:rPr>
              <a:t>Encourage getting started </a:t>
            </a:r>
          </a:p>
          <a:p>
            <a:pPr marL="0">
              <a:defRPr/>
            </a:pPr>
            <a:r>
              <a:rPr lang="en-US" altLang="zh-CN" sz="1800" dirty="0">
                <a:solidFill>
                  <a:srgbClr val="333639"/>
                </a:solidFill>
                <a:latin typeface="Times New Roman" panose="02020603050405020304" pitchFamily="18" charset="0"/>
                <a:cs typeface="Times New Roman" panose="02020603050405020304" pitchFamily="18" charset="0"/>
              </a:rPr>
              <a:t> or </a:t>
            </a:r>
            <a:r>
              <a:rPr lang="en-US" altLang="zh-CN" sz="1800" b="1" dirty="0">
                <a:solidFill>
                  <a:srgbClr val="333639"/>
                </a:solidFill>
                <a:latin typeface="Times New Roman" panose="02020603050405020304" pitchFamily="18" charset="0"/>
                <a:cs typeface="Times New Roman" panose="02020603050405020304" pitchFamily="18" charset="0"/>
              </a:rPr>
              <a:t>input </a:t>
            </a:r>
            <a:r>
              <a:rPr lang="en-US" altLang="zh-CN" sz="1800" dirty="0">
                <a:solidFill>
                  <a:srgbClr val="333639"/>
                </a:solidFill>
                <a:latin typeface="Times New Roman" panose="02020603050405020304" pitchFamily="18" charset="0"/>
                <a:cs typeface="Times New Roman" panose="02020603050405020304" pitchFamily="18" charset="0"/>
              </a:rPr>
              <a:t>(hours)</a:t>
            </a:r>
          </a:p>
          <a:p>
            <a:pPr marL="0">
              <a:defRPr/>
            </a:pPr>
            <a:r>
              <a:rPr lang="en-US" altLang="zh-CN" dirty="0">
                <a:solidFill>
                  <a:srgbClr val="333639"/>
                </a:solidFill>
                <a:latin typeface="Times New Roman" panose="02020603050405020304" pitchFamily="18" charset="0"/>
                <a:cs typeface="Times New Roman" panose="02020603050405020304" pitchFamily="18" charset="0"/>
              </a:rPr>
              <a:t>More flexible to various tasks</a:t>
            </a:r>
            <a:endParaRPr lang="en-US" altLang="zh-CN" sz="1800" dirty="0">
              <a:solidFill>
                <a:srgbClr val="333639"/>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B9B380A8-FFB7-4974-85B1-1D3518E47BC2}"/>
              </a:ext>
            </a:extLst>
          </p:cNvPr>
          <p:cNvSpPr txBox="1"/>
          <p:nvPr/>
        </p:nvSpPr>
        <p:spPr>
          <a:xfrm>
            <a:off x="3494839" y="2890009"/>
            <a:ext cx="2338472" cy="1754326"/>
          </a:xfrm>
          <a:prstGeom prst="rect">
            <a:avLst/>
          </a:prstGeom>
          <a:noFill/>
        </p:spPr>
        <p:txBody>
          <a:bodyPr wrap="square">
            <a:spAutoFit/>
          </a:bodyPr>
          <a:lstStyle/>
          <a:p>
            <a:pPr marL="0">
              <a:defRPr/>
            </a:pPr>
            <a:r>
              <a:rPr lang="en-US" altLang="zh-CN" sz="1800" dirty="0">
                <a:solidFill>
                  <a:srgbClr val="333639"/>
                </a:solidFill>
                <a:latin typeface="Times New Roman" panose="02020603050405020304" pitchFamily="18" charset="0"/>
                <a:cs typeface="Times New Roman" panose="02020603050405020304" pitchFamily="18" charset="0"/>
              </a:rPr>
              <a:t>Create a fixed schedule</a:t>
            </a:r>
          </a:p>
          <a:p>
            <a:pPr marL="0">
              <a:defRPr/>
            </a:pPr>
            <a:endParaRPr lang="en-US" altLang="zh-CN" dirty="0">
              <a:solidFill>
                <a:srgbClr val="333639"/>
              </a:solidFill>
              <a:latin typeface="Times New Roman" panose="02020603050405020304" pitchFamily="18" charset="0"/>
              <a:cs typeface="Times New Roman" panose="02020603050405020304" pitchFamily="18" charset="0"/>
            </a:endParaRPr>
          </a:p>
          <a:p>
            <a:pPr marL="0">
              <a:defRPr/>
            </a:pPr>
            <a:r>
              <a:rPr lang="en-US" altLang="zh-CN" sz="1800" dirty="0">
                <a:solidFill>
                  <a:srgbClr val="333639"/>
                </a:solidFill>
                <a:latin typeface="Times New Roman" panose="02020603050405020304" pitchFamily="18" charset="0"/>
                <a:cs typeface="Times New Roman" panose="02020603050405020304" pitchFamily="18" charset="0"/>
              </a:rPr>
              <a:t>Prevent </a:t>
            </a:r>
            <a:r>
              <a:rPr lang="en-US" altLang="zh-CN" dirty="0">
                <a:solidFill>
                  <a:srgbClr val="333639"/>
                </a:solidFill>
                <a:latin typeface="Times New Roman" panose="02020603050405020304" pitchFamily="18" charset="0"/>
                <a:cs typeface="Times New Roman" panose="02020603050405020304" pitchFamily="18" charset="0"/>
              </a:rPr>
              <a:t>other tasks get in the way of writing</a:t>
            </a:r>
          </a:p>
          <a:p>
            <a:pPr marL="0">
              <a:defRPr/>
            </a:pPr>
            <a:r>
              <a:rPr lang="en-US" altLang="zh-CN" sz="1800" dirty="0">
                <a:solidFill>
                  <a:srgbClr val="333639"/>
                </a:solidFill>
                <a:latin typeface="Times New Roman" panose="02020603050405020304" pitchFamily="18" charset="0"/>
                <a:cs typeface="Times New Roman" panose="02020603050405020304" pitchFamily="18" charset="0"/>
              </a:rPr>
              <a:t>Form habit and </a:t>
            </a:r>
            <a:r>
              <a:rPr lang="en-US" altLang="zh-CN" dirty="0">
                <a:solidFill>
                  <a:srgbClr val="333639"/>
                </a:solidFill>
                <a:latin typeface="Times New Roman" panose="02020603050405020304" pitchFamily="18" charset="0"/>
                <a:cs typeface="Times New Roman" panose="02020603050405020304" pitchFamily="18" charset="0"/>
              </a:rPr>
              <a:t>reduce distractions</a:t>
            </a:r>
            <a:endParaRPr lang="en-US" altLang="zh-CN" sz="1800" dirty="0">
              <a:solidFill>
                <a:srgbClr val="333639"/>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658BAC1D-E7FD-43FB-B9F8-A03490021CA1}"/>
              </a:ext>
            </a:extLst>
          </p:cNvPr>
          <p:cNvSpPr txBox="1"/>
          <p:nvPr/>
        </p:nvSpPr>
        <p:spPr>
          <a:xfrm>
            <a:off x="6449669" y="2902533"/>
            <a:ext cx="2338472" cy="923330"/>
          </a:xfrm>
          <a:prstGeom prst="rect">
            <a:avLst/>
          </a:prstGeom>
          <a:noFill/>
        </p:spPr>
        <p:txBody>
          <a:bodyPr wrap="square">
            <a:spAutoFit/>
          </a:bodyPr>
          <a:lstStyle/>
          <a:p>
            <a:pPr marL="0">
              <a:defRPr/>
            </a:pPr>
            <a:r>
              <a:rPr lang="en-US" altLang="zh-CN" sz="1800" dirty="0">
                <a:solidFill>
                  <a:srgbClr val="333639"/>
                </a:solidFill>
                <a:latin typeface="Times New Roman" panose="02020603050405020304" pitchFamily="18" charset="0"/>
                <a:cs typeface="Times New Roman" panose="02020603050405020304" pitchFamily="18" charset="0"/>
              </a:rPr>
              <a:t>Write in the morning</a:t>
            </a:r>
          </a:p>
          <a:p>
            <a:pPr marL="0">
              <a:defRPr/>
            </a:pPr>
            <a:r>
              <a:rPr lang="en-US" altLang="zh-CN" dirty="0">
                <a:solidFill>
                  <a:srgbClr val="333639"/>
                </a:solidFill>
                <a:latin typeface="Times New Roman" panose="02020603050405020304" pitchFamily="18" charset="0"/>
                <a:cs typeface="Times New Roman" panose="02020603050405020304" pitchFamily="18" charset="0"/>
              </a:rPr>
              <a:t>Willpower depletes over time</a:t>
            </a:r>
            <a:endParaRPr lang="en-US" altLang="zh-CN" sz="1800" dirty="0">
              <a:solidFill>
                <a:srgbClr val="33363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980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289238" y="119992"/>
            <a:ext cx="18822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Discipline</a:t>
            </a:r>
            <a:endParaRPr lang="zh-CN" altLang="en-US" sz="2800" b="1" dirty="0">
              <a:solidFill>
                <a:srgbClr val="C00000"/>
              </a:solidFill>
              <a:latin typeface="Arial" panose="020B0604020202020204" pitchFamily="34" charset="0"/>
              <a:ea typeface="微软雅黑" panose="020B0503020204020204" pitchFamily="34" charset="-122"/>
            </a:endParaRPr>
          </a:p>
        </p:txBody>
      </p:sp>
      <p:cxnSp>
        <p:nvCxnSpPr>
          <p:cNvPr id="5" name="Connector 3">
            <a:extLst>
              <a:ext uri="{FF2B5EF4-FFF2-40B4-BE49-F238E27FC236}">
                <a16:creationId xmlns:a16="http://schemas.microsoft.com/office/drawing/2014/main" id="{5685AF32-E041-48DE-A9B8-A32877868E53}"/>
              </a:ext>
            </a:extLst>
          </p:cNvPr>
          <p:cNvCxnSpPr>
            <a:cxnSpLocks/>
            <a:endCxn id="8" idx="2"/>
          </p:cNvCxnSpPr>
          <p:nvPr/>
        </p:nvCxnSpPr>
        <p:spPr>
          <a:xfrm>
            <a:off x="18487" y="3466344"/>
            <a:ext cx="3133295" cy="1"/>
          </a:xfrm>
          <a:prstGeom prst="straightConnector1">
            <a:avLst/>
          </a:prstGeom>
          <a:ln w="25400" cap="flat" cmpd="sng">
            <a:solidFill>
              <a:srgbClr val="768394"/>
            </a:solidFill>
            <a:prstDash val="solid"/>
            <a:headEnd type="oval"/>
          </a:ln>
        </p:spPr>
      </p:cxnSp>
      <p:sp>
        <p:nvSpPr>
          <p:cNvPr id="6" name="TextBox 4">
            <a:extLst>
              <a:ext uri="{FF2B5EF4-FFF2-40B4-BE49-F238E27FC236}">
                <a16:creationId xmlns:a16="http://schemas.microsoft.com/office/drawing/2014/main" id="{A3AE4F9F-0B22-45B7-8E47-824F70AFA336}"/>
              </a:ext>
            </a:extLst>
          </p:cNvPr>
          <p:cNvSpPr txBox="1"/>
          <p:nvPr/>
        </p:nvSpPr>
        <p:spPr>
          <a:xfrm>
            <a:off x="-1456" y="2817347"/>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a:solidFill>
                  <a:srgbClr val="FFFFFF">
                    <a:lumMod val="65000"/>
                  </a:srgbClr>
                </a:solidFill>
                <a:latin typeface="Arial"/>
                <a:ea typeface="Arial"/>
              </a:rPr>
              <a:t>01</a:t>
            </a:r>
            <a:endParaRPr lang="en-US" sz="1100"/>
          </a:p>
        </p:txBody>
      </p:sp>
      <p:cxnSp>
        <p:nvCxnSpPr>
          <p:cNvPr id="7" name="Connector 5">
            <a:extLst>
              <a:ext uri="{FF2B5EF4-FFF2-40B4-BE49-F238E27FC236}">
                <a16:creationId xmlns:a16="http://schemas.microsoft.com/office/drawing/2014/main" id="{5632F138-3150-44DF-BC95-9D59289125E7}"/>
              </a:ext>
            </a:extLst>
          </p:cNvPr>
          <p:cNvCxnSpPr>
            <a:cxnSpLocks/>
            <a:stCxn id="8" idx="2"/>
          </p:cNvCxnSpPr>
          <p:nvPr/>
        </p:nvCxnSpPr>
        <p:spPr>
          <a:xfrm flipV="1">
            <a:off x="3151782" y="3466344"/>
            <a:ext cx="2865434" cy="1"/>
          </a:xfrm>
          <a:prstGeom prst="straightConnector1">
            <a:avLst/>
          </a:prstGeom>
          <a:ln w="25400" cap="flat" cmpd="sng">
            <a:solidFill>
              <a:srgbClr val="768394"/>
            </a:solidFill>
            <a:prstDash val="solid"/>
            <a:headEnd type="oval"/>
          </a:ln>
        </p:spPr>
      </p:cxnSp>
      <p:sp>
        <p:nvSpPr>
          <p:cNvPr id="8" name="TextBox 6">
            <a:extLst>
              <a:ext uri="{FF2B5EF4-FFF2-40B4-BE49-F238E27FC236}">
                <a16:creationId xmlns:a16="http://schemas.microsoft.com/office/drawing/2014/main" id="{9708A36A-A019-4E62-9940-225EC0C3411F}"/>
              </a:ext>
            </a:extLst>
          </p:cNvPr>
          <p:cNvSpPr txBox="1"/>
          <p:nvPr/>
        </p:nvSpPr>
        <p:spPr>
          <a:xfrm>
            <a:off x="2842352" y="2817348"/>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a:solidFill>
                  <a:srgbClr val="FFFFFF">
                    <a:lumMod val="65000"/>
                  </a:srgbClr>
                </a:solidFill>
                <a:latin typeface="Arial"/>
                <a:ea typeface="Arial"/>
              </a:rPr>
              <a:t>02</a:t>
            </a:r>
            <a:endParaRPr lang="en-US" sz="1100"/>
          </a:p>
        </p:txBody>
      </p:sp>
      <p:cxnSp>
        <p:nvCxnSpPr>
          <p:cNvPr id="9" name="Connector 7">
            <a:extLst>
              <a:ext uri="{FF2B5EF4-FFF2-40B4-BE49-F238E27FC236}">
                <a16:creationId xmlns:a16="http://schemas.microsoft.com/office/drawing/2014/main" id="{8F156ECD-A926-4381-A486-A1C694FBEFF3}"/>
              </a:ext>
            </a:extLst>
          </p:cNvPr>
          <p:cNvCxnSpPr>
            <a:cxnSpLocks/>
          </p:cNvCxnSpPr>
          <p:nvPr/>
        </p:nvCxnSpPr>
        <p:spPr>
          <a:xfrm>
            <a:off x="6010704" y="3466344"/>
            <a:ext cx="3619552" cy="0"/>
          </a:xfrm>
          <a:prstGeom prst="straightConnector1">
            <a:avLst/>
          </a:prstGeom>
          <a:ln w="25400" cap="flat" cmpd="sng">
            <a:solidFill>
              <a:srgbClr val="768394"/>
            </a:solidFill>
            <a:prstDash val="solid"/>
            <a:headEnd type="oval"/>
          </a:ln>
        </p:spPr>
      </p:cxnSp>
      <p:sp>
        <p:nvSpPr>
          <p:cNvPr id="10" name="TextBox 8">
            <a:extLst>
              <a:ext uri="{FF2B5EF4-FFF2-40B4-BE49-F238E27FC236}">
                <a16:creationId xmlns:a16="http://schemas.microsoft.com/office/drawing/2014/main" id="{99EF694A-0F5D-4954-BA01-9E93E3B6DFDC}"/>
              </a:ext>
            </a:extLst>
          </p:cNvPr>
          <p:cNvSpPr txBox="1"/>
          <p:nvPr/>
        </p:nvSpPr>
        <p:spPr>
          <a:xfrm>
            <a:off x="6461826" y="2841177"/>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a:solidFill>
                  <a:srgbClr val="FFFFFF">
                    <a:lumMod val="65000"/>
                  </a:srgbClr>
                </a:solidFill>
                <a:latin typeface="Arial"/>
                <a:ea typeface="Arial"/>
              </a:rPr>
              <a:t>03</a:t>
            </a:r>
            <a:endParaRPr lang="en-US" sz="1100"/>
          </a:p>
        </p:txBody>
      </p:sp>
      <p:sp>
        <p:nvSpPr>
          <p:cNvPr id="11" name="AutoShape 9">
            <a:extLst>
              <a:ext uri="{FF2B5EF4-FFF2-40B4-BE49-F238E27FC236}">
                <a16:creationId xmlns:a16="http://schemas.microsoft.com/office/drawing/2014/main" id="{94DC21AB-9A67-42D7-9375-CC8BBBC03401}"/>
              </a:ext>
            </a:extLst>
          </p:cNvPr>
          <p:cNvSpPr/>
          <p:nvPr/>
        </p:nvSpPr>
        <p:spPr>
          <a:xfrm>
            <a:off x="18487" y="2030903"/>
            <a:ext cx="2999365" cy="771729"/>
          </a:xfrm>
          <a:prstGeom prst="rect">
            <a:avLst/>
          </a:prstGeom>
          <a:solidFill>
            <a:srgbClr val="768394">
              <a:alpha val="15000"/>
            </a:srgbClr>
          </a:solidFill>
          <a:ln cap="flat">
            <a:prstDash val="solid"/>
          </a:ln>
        </p:spPr>
        <p:txBody>
          <a:bodyPr vert="horz" lIns="91440" tIns="45720" rIns="91440" bIns="45720" anchor="ctr">
            <a:normAutofit/>
          </a:bodyPr>
          <a:lstStyle/>
          <a:p>
            <a:pPr marL="0" algn="l"/>
            <a:endParaRPr/>
          </a:p>
        </p:txBody>
      </p:sp>
      <p:sp>
        <p:nvSpPr>
          <p:cNvPr id="12" name="AutoShape 10">
            <a:extLst>
              <a:ext uri="{FF2B5EF4-FFF2-40B4-BE49-F238E27FC236}">
                <a16:creationId xmlns:a16="http://schemas.microsoft.com/office/drawing/2014/main" id="{B2619E91-DBE3-4692-93F1-B641B5B0E7E3}"/>
              </a:ext>
            </a:extLst>
          </p:cNvPr>
          <p:cNvSpPr/>
          <p:nvPr/>
        </p:nvSpPr>
        <p:spPr>
          <a:xfrm>
            <a:off x="3017852" y="2040188"/>
            <a:ext cx="2999365" cy="771728"/>
          </a:xfrm>
          <a:prstGeom prst="rect">
            <a:avLst/>
          </a:prstGeom>
          <a:solidFill>
            <a:schemeClr val="accent1">
              <a:alpha val="15000"/>
            </a:schemeClr>
          </a:solidFill>
          <a:ln cap="flat">
            <a:prstDash val="solid"/>
          </a:ln>
        </p:spPr>
        <p:txBody>
          <a:bodyPr vert="horz" lIns="91440" tIns="45720" rIns="91440" bIns="45720" anchor="ctr">
            <a:normAutofit/>
          </a:bodyPr>
          <a:lstStyle/>
          <a:p>
            <a:pPr marL="0" algn="l"/>
            <a:endParaRPr/>
          </a:p>
        </p:txBody>
      </p:sp>
      <p:sp>
        <p:nvSpPr>
          <p:cNvPr id="13" name="AutoShape 11">
            <a:extLst>
              <a:ext uri="{FF2B5EF4-FFF2-40B4-BE49-F238E27FC236}">
                <a16:creationId xmlns:a16="http://schemas.microsoft.com/office/drawing/2014/main" id="{D9A022C2-2E3C-4A47-9CAC-862778D54EE6}"/>
              </a:ext>
            </a:extLst>
          </p:cNvPr>
          <p:cNvSpPr/>
          <p:nvPr/>
        </p:nvSpPr>
        <p:spPr>
          <a:xfrm>
            <a:off x="6017216" y="2021620"/>
            <a:ext cx="3105385" cy="790296"/>
          </a:xfrm>
          <a:prstGeom prst="rect">
            <a:avLst/>
          </a:prstGeom>
          <a:solidFill>
            <a:srgbClr val="768394">
              <a:alpha val="15000"/>
            </a:srgbClr>
          </a:solidFill>
          <a:ln cap="flat">
            <a:prstDash val="solid"/>
          </a:ln>
        </p:spPr>
        <p:txBody>
          <a:bodyPr vert="horz" lIns="91440" tIns="45720" rIns="91440" bIns="45720" anchor="ctr">
            <a:normAutofit/>
          </a:bodyPr>
          <a:lstStyle/>
          <a:p>
            <a:pPr marL="0" algn="l"/>
            <a:endParaRPr/>
          </a:p>
        </p:txBody>
      </p:sp>
      <p:sp>
        <p:nvSpPr>
          <p:cNvPr id="17" name="TextBox 13">
            <a:extLst>
              <a:ext uri="{FF2B5EF4-FFF2-40B4-BE49-F238E27FC236}">
                <a16:creationId xmlns:a16="http://schemas.microsoft.com/office/drawing/2014/main" id="{35D7F659-4A31-494F-BCDF-F65421E8FBA0}"/>
              </a:ext>
            </a:extLst>
          </p:cNvPr>
          <p:cNvSpPr txBox="1"/>
          <p:nvPr/>
        </p:nvSpPr>
        <p:spPr>
          <a:xfrm>
            <a:off x="-82030" y="2297006"/>
            <a:ext cx="3173722"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Writing quotas</a:t>
            </a:r>
            <a:endParaRPr lang="en-US" sz="1100" dirty="0"/>
          </a:p>
        </p:txBody>
      </p:sp>
      <p:sp>
        <p:nvSpPr>
          <p:cNvPr id="19" name="TextBox 15">
            <a:extLst>
              <a:ext uri="{FF2B5EF4-FFF2-40B4-BE49-F238E27FC236}">
                <a16:creationId xmlns:a16="http://schemas.microsoft.com/office/drawing/2014/main" id="{EB1A8E31-63F5-48F5-835D-7D4C3C7115CF}"/>
              </a:ext>
            </a:extLst>
          </p:cNvPr>
          <p:cNvSpPr txBox="1"/>
          <p:nvPr/>
        </p:nvSpPr>
        <p:spPr>
          <a:xfrm>
            <a:off x="2918951" y="2297006"/>
            <a:ext cx="3173722"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Scheduling</a:t>
            </a:r>
            <a:endParaRPr lang="en-US" sz="1100" dirty="0"/>
          </a:p>
        </p:txBody>
      </p:sp>
      <p:sp>
        <p:nvSpPr>
          <p:cNvPr id="21" name="TextBox 17">
            <a:extLst>
              <a:ext uri="{FF2B5EF4-FFF2-40B4-BE49-F238E27FC236}">
                <a16:creationId xmlns:a16="http://schemas.microsoft.com/office/drawing/2014/main" id="{A76303F0-A7E5-4125-83BE-07BF52D64643}"/>
              </a:ext>
            </a:extLst>
          </p:cNvPr>
          <p:cNvSpPr txBox="1"/>
          <p:nvPr/>
        </p:nvSpPr>
        <p:spPr>
          <a:xfrm>
            <a:off x="6091057" y="2297006"/>
            <a:ext cx="2957046"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Timing</a:t>
            </a:r>
            <a:endParaRPr lang="en-US" sz="1100" dirty="0"/>
          </a:p>
        </p:txBody>
      </p:sp>
      <p:cxnSp>
        <p:nvCxnSpPr>
          <p:cNvPr id="20" name="Connector 3">
            <a:extLst>
              <a:ext uri="{FF2B5EF4-FFF2-40B4-BE49-F238E27FC236}">
                <a16:creationId xmlns:a16="http://schemas.microsoft.com/office/drawing/2014/main" id="{30F7E778-5C4B-4931-980C-B859B8587028}"/>
              </a:ext>
            </a:extLst>
          </p:cNvPr>
          <p:cNvCxnSpPr>
            <a:cxnSpLocks/>
            <a:endCxn id="24" idx="2"/>
          </p:cNvCxnSpPr>
          <p:nvPr/>
        </p:nvCxnSpPr>
        <p:spPr>
          <a:xfrm>
            <a:off x="18487" y="5074287"/>
            <a:ext cx="3133295" cy="1"/>
          </a:xfrm>
          <a:prstGeom prst="straightConnector1">
            <a:avLst/>
          </a:prstGeom>
          <a:ln w="25400" cap="flat" cmpd="sng">
            <a:solidFill>
              <a:srgbClr val="768394"/>
            </a:solidFill>
            <a:prstDash val="solid"/>
            <a:headEnd type="oval"/>
          </a:ln>
        </p:spPr>
      </p:cxnSp>
      <p:sp>
        <p:nvSpPr>
          <p:cNvPr id="22" name="TextBox 4">
            <a:extLst>
              <a:ext uri="{FF2B5EF4-FFF2-40B4-BE49-F238E27FC236}">
                <a16:creationId xmlns:a16="http://schemas.microsoft.com/office/drawing/2014/main" id="{E008500F-7A2B-4B74-871B-BA55472C3092}"/>
              </a:ext>
            </a:extLst>
          </p:cNvPr>
          <p:cNvSpPr txBox="1"/>
          <p:nvPr/>
        </p:nvSpPr>
        <p:spPr>
          <a:xfrm>
            <a:off x="-1456" y="4425290"/>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dirty="0">
                <a:solidFill>
                  <a:srgbClr val="FFFFFF">
                    <a:lumMod val="65000"/>
                  </a:srgbClr>
                </a:solidFill>
                <a:latin typeface="Arial"/>
                <a:ea typeface="Arial"/>
              </a:rPr>
              <a:t>04</a:t>
            </a:r>
            <a:endParaRPr lang="en-US" sz="1100" dirty="0"/>
          </a:p>
        </p:txBody>
      </p:sp>
      <p:cxnSp>
        <p:nvCxnSpPr>
          <p:cNvPr id="23" name="Connector 5">
            <a:extLst>
              <a:ext uri="{FF2B5EF4-FFF2-40B4-BE49-F238E27FC236}">
                <a16:creationId xmlns:a16="http://schemas.microsoft.com/office/drawing/2014/main" id="{504E6ACE-E2A8-43FC-9950-39A32E6E51EF}"/>
              </a:ext>
            </a:extLst>
          </p:cNvPr>
          <p:cNvCxnSpPr>
            <a:cxnSpLocks/>
            <a:stCxn id="24" idx="2"/>
          </p:cNvCxnSpPr>
          <p:nvPr/>
        </p:nvCxnSpPr>
        <p:spPr>
          <a:xfrm flipV="1">
            <a:off x="3151782" y="5074287"/>
            <a:ext cx="2865434" cy="1"/>
          </a:xfrm>
          <a:prstGeom prst="straightConnector1">
            <a:avLst/>
          </a:prstGeom>
          <a:ln w="25400" cap="flat" cmpd="sng">
            <a:solidFill>
              <a:srgbClr val="768394"/>
            </a:solidFill>
            <a:prstDash val="solid"/>
            <a:headEnd type="oval"/>
          </a:ln>
        </p:spPr>
      </p:cxnSp>
      <p:sp>
        <p:nvSpPr>
          <p:cNvPr id="24" name="TextBox 6">
            <a:extLst>
              <a:ext uri="{FF2B5EF4-FFF2-40B4-BE49-F238E27FC236}">
                <a16:creationId xmlns:a16="http://schemas.microsoft.com/office/drawing/2014/main" id="{DCFCEEE4-B4EE-4460-A0D3-144D95B9932B}"/>
              </a:ext>
            </a:extLst>
          </p:cNvPr>
          <p:cNvSpPr txBox="1"/>
          <p:nvPr/>
        </p:nvSpPr>
        <p:spPr>
          <a:xfrm>
            <a:off x="2842352" y="4425291"/>
            <a:ext cx="618860" cy="648997"/>
          </a:xfrm>
          <a:prstGeom prst="rect">
            <a:avLst/>
          </a:prstGeom>
          <a:noFill/>
        </p:spPr>
        <p:txBody>
          <a:bodyPr vert="horz" wrap="square" lIns="108000" tIns="108000" rIns="108000" bIns="108000" rtlCol="0" anchor="b">
            <a:spAutoFit/>
          </a:bodyPr>
          <a:lstStyle/>
          <a:p>
            <a:pPr marL="0" algn="l">
              <a:defRPr/>
            </a:pPr>
            <a:r>
              <a:rPr lang="en-US" sz="2800" b="1" i="0" u="none" baseline="0" dirty="0">
                <a:solidFill>
                  <a:srgbClr val="FFFFFF">
                    <a:lumMod val="65000"/>
                  </a:srgbClr>
                </a:solidFill>
                <a:latin typeface="Arial"/>
                <a:ea typeface="Arial"/>
              </a:rPr>
              <a:t>05</a:t>
            </a:r>
            <a:endParaRPr lang="en-US" sz="1100" dirty="0"/>
          </a:p>
        </p:txBody>
      </p:sp>
      <p:sp>
        <p:nvSpPr>
          <p:cNvPr id="27" name="AutoShape 9">
            <a:extLst>
              <a:ext uri="{FF2B5EF4-FFF2-40B4-BE49-F238E27FC236}">
                <a16:creationId xmlns:a16="http://schemas.microsoft.com/office/drawing/2014/main" id="{C322E5F9-DC52-40A1-B2FB-946ADBF3CE17}"/>
              </a:ext>
            </a:extLst>
          </p:cNvPr>
          <p:cNvSpPr/>
          <p:nvPr/>
        </p:nvSpPr>
        <p:spPr>
          <a:xfrm>
            <a:off x="18487" y="3638846"/>
            <a:ext cx="2999365" cy="771729"/>
          </a:xfrm>
          <a:prstGeom prst="rect">
            <a:avLst/>
          </a:prstGeom>
          <a:solidFill>
            <a:srgbClr val="768394">
              <a:alpha val="15000"/>
            </a:srgbClr>
          </a:solidFill>
          <a:ln cap="flat">
            <a:prstDash val="solid"/>
          </a:ln>
        </p:spPr>
        <p:txBody>
          <a:bodyPr vert="horz" lIns="91440" tIns="45720" rIns="91440" bIns="45720" anchor="ctr">
            <a:normAutofit/>
          </a:bodyPr>
          <a:lstStyle/>
          <a:p>
            <a:pPr marL="0" algn="l"/>
            <a:endParaRPr/>
          </a:p>
        </p:txBody>
      </p:sp>
      <p:sp>
        <p:nvSpPr>
          <p:cNvPr id="28" name="AutoShape 10">
            <a:extLst>
              <a:ext uri="{FF2B5EF4-FFF2-40B4-BE49-F238E27FC236}">
                <a16:creationId xmlns:a16="http://schemas.microsoft.com/office/drawing/2014/main" id="{1958A846-2037-4E49-BBEA-10F0227E03FC}"/>
              </a:ext>
            </a:extLst>
          </p:cNvPr>
          <p:cNvSpPr/>
          <p:nvPr/>
        </p:nvSpPr>
        <p:spPr>
          <a:xfrm>
            <a:off x="3017852" y="3648131"/>
            <a:ext cx="2999365" cy="771728"/>
          </a:xfrm>
          <a:prstGeom prst="rect">
            <a:avLst/>
          </a:prstGeom>
          <a:solidFill>
            <a:schemeClr val="accent1">
              <a:alpha val="15000"/>
            </a:schemeClr>
          </a:solidFill>
          <a:ln cap="flat">
            <a:prstDash val="solid"/>
          </a:ln>
        </p:spPr>
        <p:txBody>
          <a:bodyPr vert="horz" lIns="91440" tIns="45720" rIns="91440" bIns="45720" anchor="ctr">
            <a:normAutofit/>
          </a:bodyPr>
          <a:lstStyle/>
          <a:p>
            <a:pPr marL="0" algn="l"/>
            <a:endParaRPr/>
          </a:p>
        </p:txBody>
      </p:sp>
      <p:sp>
        <p:nvSpPr>
          <p:cNvPr id="30" name="TextBox 13">
            <a:extLst>
              <a:ext uri="{FF2B5EF4-FFF2-40B4-BE49-F238E27FC236}">
                <a16:creationId xmlns:a16="http://schemas.microsoft.com/office/drawing/2014/main" id="{BD39F188-0246-4102-8495-28BBA228E44F}"/>
              </a:ext>
            </a:extLst>
          </p:cNvPr>
          <p:cNvSpPr txBox="1"/>
          <p:nvPr/>
        </p:nvSpPr>
        <p:spPr>
          <a:xfrm>
            <a:off x="-82030" y="3904949"/>
            <a:ext cx="3173722" cy="338554"/>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Environment</a:t>
            </a:r>
            <a:endParaRPr lang="en-US" sz="1100" dirty="0"/>
          </a:p>
        </p:txBody>
      </p:sp>
      <p:sp>
        <p:nvSpPr>
          <p:cNvPr id="32" name="TextBox 15">
            <a:extLst>
              <a:ext uri="{FF2B5EF4-FFF2-40B4-BE49-F238E27FC236}">
                <a16:creationId xmlns:a16="http://schemas.microsoft.com/office/drawing/2014/main" id="{8EE07200-8C7B-4D2D-944C-F2ACF37440DF}"/>
              </a:ext>
            </a:extLst>
          </p:cNvPr>
          <p:cNvSpPr txBox="1"/>
          <p:nvPr/>
        </p:nvSpPr>
        <p:spPr>
          <a:xfrm>
            <a:off x="2918951" y="3781839"/>
            <a:ext cx="3173722" cy="584775"/>
          </a:xfrm>
          <a:prstGeom prst="rect">
            <a:avLst/>
          </a:prstGeom>
          <a:noFill/>
        </p:spPr>
        <p:txBody>
          <a:bodyPr vert="horz" wrap="square" lIns="91440" tIns="45720" rIns="91440" bIns="45720" rtlCol="0" anchor="ctr">
            <a:spAutoFit/>
          </a:bodyPr>
          <a:lstStyle/>
          <a:p>
            <a:pPr marL="0" algn="ctr">
              <a:defRPr/>
            </a:pPr>
            <a:r>
              <a:rPr lang="en-US" altLang="zh-CN" sz="1600" b="1" i="0" u="none" baseline="0" dirty="0">
                <a:solidFill>
                  <a:srgbClr val="000000"/>
                </a:solidFill>
                <a:latin typeface="微软雅黑"/>
                <a:ea typeface="微软雅黑"/>
              </a:rPr>
              <a:t>More exotic commitment devices</a:t>
            </a:r>
            <a:endParaRPr lang="en-US" sz="1100" dirty="0"/>
          </a:p>
        </p:txBody>
      </p:sp>
      <p:sp>
        <p:nvSpPr>
          <p:cNvPr id="26" name="TextBox 19">
            <a:extLst>
              <a:ext uri="{FF2B5EF4-FFF2-40B4-BE49-F238E27FC236}">
                <a16:creationId xmlns:a16="http://schemas.microsoft.com/office/drawing/2014/main" id="{2D2FC894-78D7-4CB4-9286-6DB4EC0D7E83}"/>
              </a:ext>
            </a:extLst>
          </p:cNvPr>
          <p:cNvSpPr txBox="1"/>
          <p:nvPr/>
        </p:nvSpPr>
        <p:spPr>
          <a:xfrm>
            <a:off x="395536" y="1007194"/>
            <a:ext cx="7848872" cy="400110"/>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Writers need discipline to write consistently and effectively</a:t>
            </a:r>
          </a:p>
        </p:txBody>
      </p:sp>
      <p:sp>
        <p:nvSpPr>
          <p:cNvPr id="29" name="TextBox 19">
            <a:extLst>
              <a:ext uri="{FF2B5EF4-FFF2-40B4-BE49-F238E27FC236}">
                <a16:creationId xmlns:a16="http://schemas.microsoft.com/office/drawing/2014/main" id="{32ED266E-39C5-44B4-907C-EDEDB6E78C3B}"/>
              </a:ext>
            </a:extLst>
          </p:cNvPr>
          <p:cNvSpPr txBox="1"/>
          <p:nvPr/>
        </p:nvSpPr>
        <p:spPr>
          <a:xfrm>
            <a:off x="107504" y="1530893"/>
            <a:ext cx="6790749" cy="400110"/>
          </a:xfrm>
          <a:prstGeom prst="rect">
            <a:avLst/>
          </a:prstGeom>
          <a:noFill/>
        </p:spPr>
        <p:txBody>
          <a:bodyPr vert="horz" wrap="square" lIns="91440" tIns="45720" rIns="91440" bIns="45720" rtlCol="0" anchor="t">
            <a:spAutoFit/>
          </a:bodyPr>
          <a:lstStyle/>
          <a:p>
            <a:pPr algn="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Useful techniques:</a:t>
            </a:r>
          </a:p>
        </p:txBody>
      </p:sp>
      <p:sp>
        <p:nvSpPr>
          <p:cNvPr id="34" name="文本框 33">
            <a:extLst>
              <a:ext uri="{FF2B5EF4-FFF2-40B4-BE49-F238E27FC236}">
                <a16:creationId xmlns:a16="http://schemas.microsoft.com/office/drawing/2014/main" id="{47005140-094F-4AE4-9ED4-1F39B2A3DFA2}"/>
              </a:ext>
            </a:extLst>
          </p:cNvPr>
          <p:cNvSpPr txBox="1"/>
          <p:nvPr/>
        </p:nvSpPr>
        <p:spPr>
          <a:xfrm>
            <a:off x="517217" y="4449944"/>
            <a:ext cx="2249822" cy="1477328"/>
          </a:xfrm>
          <a:prstGeom prst="rect">
            <a:avLst/>
          </a:prstGeom>
          <a:noFill/>
        </p:spPr>
        <p:txBody>
          <a:bodyPr wrap="square">
            <a:spAutoFit/>
          </a:bodyPr>
          <a:lstStyle/>
          <a:p>
            <a:pPr marL="0">
              <a:defRPr/>
            </a:pPr>
            <a:r>
              <a:rPr lang="en-US" altLang="zh-CN" sz="1800" dirty="0">
                <a:solidFill>
                  <a:srgbClr val="333639"/>
                </a:solidFill>
                <a:latin typeface="Times New Roman" panose="02020603050405020304" pitchFamily="18" charset="0"/>
                <a:cs typeface="Times New Roman" panose="02020603050405020304" pitchFamily="18" charset="0"/>
              </a:rPr>
              <a:t>Remove distractions</a:t>
            </a:r>
          </a:p>
          <a:p>
            <a:pPr marL="0">
              <a:defRPr/>
            </a:pPr>
            <a:r>
              <a:rPr lang="en-US" altLang="zh-CN" dirty="0">
                <a:solidFill>
                  <a:srgbClr val="333639"/>
                </a:solidFill>
                <a:latin typeface="Times New Roman" panose="02020603050405020304" pitchFamily="18" charset="0"/>
                <a:cs typeface="Times New Roman" panose="02020603050405020304" pitchFamily="18" charset="0"/>
              </a:rPr>
              <a:t>Clean and no distractions helps concentrate and productive</a:t>
            </a:r>
            <a:endParaRPr lang="en-US" altLang="zh-CN" sz="1800" dirty="0">
              <a:solidFill>
                <a:srgbClr val="333639"/>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9B32E670-A85B-4DA3-992F-B9F8789500B0}"/>
              </a:ext>
            </a:extLst>
          </p:cNvPr>
          <p:cNvSpPr txBox="1"/>
          <p:nvPr/>
        </p:nvSpPr>
        <p:spPr>
          <a:xfrm>
            <a:off x="3524150" y="4444760"/>
            <a:ext cx="2704033" cy="1200329"/>
          </a:xfrm>
          <a:prstGeom prst="rect">
            <a:avLst/>
          </a:prstGeom>
          <a:noFill/>
        </p:spPr>
        <p:txBody>
          <a:bodyPr wrap="square">
            <a:spAutoFit/>
          </a:bodyPr>
          <a:lstStyle/>
          <a:p>
            <a:pPr marL="0">
              <a:defRPr/>
            </a:pPr>
            <a:r>
              <a:rPr lang="en-US" altLang="zh-CN" sz="1800" dirty="0">
                <a:solidFill>
                  <a:srgbClr val="333639"/>
                </a:solidFill>
                <a:latin typeface="Times New Roman" panose="02020603050405020304" pitchFamily="18" charset="0"/>
                <a:cs typeface="Times New Roman" panose="02020603050405020304" pitchFamily="18" charset="0"/>
              </a:rPr>
              <a:t>Public or peer-based group</a:t>
            </a:r>
          </a:p>
          <a:p>
            <a:pPr marL="0">
              <a:defRPr/>
            </a:pPr>
            <a:r>
              <a:rPr lang="en-US" altLang="zh-CN" sz="1800" dirty="0">
                <a:solidFill>
                  <a:srgbClr val="333639"/>
                </a:solidFill>
                <a:latin typeface="Times New Roman" panose="02020603050405020304" pitchFamily="18" charset="0"/>
                <a:cs typeface="Times New Roman" panose="02020603050405020304" pitchFamily="18" charset="0"/>
              </a:rPr>
              <a:t>Help develop discipline, write effectively and consistently </a:t>
            </a:r>
          </a:p>
        </p:txBody>
      </p:sp>
    </p:spTree>
    <p:extLst>
      <p:ext uri="{BB962C8B-B14F-4D97-AF65-F5344CB8AC3E}">
        <p14:creationId xmlns:p14="http://schemas.microsoft.com/office/powerpoint/2010/main" val="83445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1979712" y="188640"/>
            <a:ext cx="44101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Binge and Snack Writing</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34" name="文本框 33">
            <a:extLst>
              <a:ext uri="{FF2B5EF4-FFF2-40B4-BE49-F238E27FC236}">
                <a16:creationId xmlns:a16="http://schemas.microsoft.com/office/drawing/2014/main" id="{69606FD0-659E-43AD-960F-310B771F2A2D}"/>
              </a:ext>
            </a:extLst>
          </p:cNvPr>
          <p:cNvSpPr txBox="1"/>
          <p:nvPr/>
        </p:nvSpPr>
        <p:spPr>
          <a:xfrm>
            <a:off x="2132901" y="5363924"/>
            <a:ext cx="4878198" cy="369332"/>
          </a:xfrm>
          <a:prstGeom prst="rect">
            <a:avLst/>
          </a:prstGeom>
          <a:noFill/>
        </p:spPr>
        <p:txBody>
          <a:bodyPr wrap="square">
            <a:spAutoFit/>
          </a:bodyPr>
          <a:lstStyle/>
          <a:p>
            <a:r>
              <a:rPr lang="en-US" altLang="zh-CN" sz="1800" b="1" kern="1200" dirty="0">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Combining both approaches can be beneficial</a:t>
            </a:r>
            <a:endParaRPr lang="zh-CN" altLang="en-US" dirty="0">
              <a:solidFill>
                <a:schemeClr val="accent2"/>
              </a:solidFill>
            </a:endParaRPr>
          </a:p>
        </p:txBody>
      </p:sp>
      <p:cxnSp>
        <p:nvCxnSpPr>
          <p:cNvPr id="35" name="直接箭头连接符 34">
            <a:extLst>
              <a:ext uri="{FF2B5EF4-FFF2-40B4-BE49-F238E27FC236}">
                <a16:creationId xmlns:a16="http://schemas.microsoft.com/office/drawing/2014/main" id="{A6A3CA41-8B7A-4DB5-B3E3-603AFFD74C40}"/>
              </a:ext>
            </a:extLst>
          </p:cNvPr>
          <p:cNvCxnSpPr>
            <a:cxnSpLocks/>
            <a:endCxn id="34" idx="0"/>
          </p:cNvCxnSpPr>
          <p:nvPr/>
        </p:nvCxnSpPr>
        <p:spPr bwMode="auto">
          <a:xfrm>
            <a:off x="1935805" y="3429000"/>
            <a:ext cx="2636195" cy="1934924"/>
          </a:xfrm>
          <a:prstGeom prst="straightConnector1">
            <a:avLst/>
          </a:prstGeom>
          <a:solidFill>
            <a:srgbClr val="00B8FF"/>
          </a:solidFill>
          <a:ln w="76200" cap="flat" cmpd="sng" algn="ctr">
            <a:solidFill>
              <a:schemeClr val="tx2"/>
            </a:solidFill>
            <a:prstDash val="solid"/>
            <a:round/>
            <a:headEnd type="none" w="med" len="med"/>
            <a:tailEnd type="triangle"/>
          </a:ln>
        </p:spPr>
      </p:cxnSp>
      <p:cxnSp>
        <p:nvCxnSpPr>
          <p:cNvPr id="38" name="直接箭头连接符 37">
            <a:extLst>
              <a:ext uri="{FF2B5EF4-FFF2-40B4-BE49-F238E27FC236}">
                <a16:creationId xmlns:a16="http://schemas.microsoft.com/office/drawing/2014/main" id="{8F3EA159-4CFA-4CED-99BE-6957016DC387}"/>
              </a:ext>
            </a:extLst>
          </p:cNvPr>
          <p:cNvCxnSpPr>
            <a:cxnSpLocks/>
            <a:endCxn id="34" idx="0"/>
          </p:cNvCxnSpPr>
          <p:nvPr/>
        </p:nvCxnSpPr>
        <p:spPr bwMode="auto">
          <a:xfrm flipH="1">
            <a:off x="4572000" y="3429000"/>
            <a:ext cx="2636195" cy="1934924"/>
          </a:xfrm>
          <a:prstGeom prst="straightConnector1">
            <a:avLst/>
          </a:prstGeom>
          <a:solidFill>
            <a:srgbClr val="00B8FF"/>
          </a:solidFill>
          <a:ln w="76200" cap="flat" cmpd="sng" algn="ctr">
            <a:solidFill>
              <a:schemeClr val="tx2"/>
            </a:solidFill>
            <a:prstDash val="solid"/>
            <a:round/>
            <a:headEnd type="none" w="med" len="med"/>
            <a:tailEnd type="triangle"/>
          </a:ln>
        </p:spPr>
      </p:cxnSp>
      <p:sp>
        <p:nvSpPr>
          <p:cNvPr id="11" name="文本框 10">
            <a:extLst>
              <a:ext uri="{FF2B5EF4-FFF2-40B4-BE49-F238E27FC236}">
                <a16:creationId xmlns:a16="http://schemas.microsoft.com/office/drawing/2014/main" id="{5E0BA60C-CB4F-43E1-B8F5-228B8346D0FC}"/>
              </a:ext>
            </a:extLst>
          </p:cNvPr>
          <p:cNvSpPr txBox="1"/>
          <p:nvPr/>
        </p:nvSpPr>
        <p:spPr>
          <a:xfrm>
            <a:off x="899592" y="1711841"/>
            <a:ext cx="2850126" cy="923330"/>
          </a:xfrm>
          <a:prstGeom prst="rect">
            <a:avLst/>
          </a:prstGeom>
          <a:noFill/>
        </p:spPr>
        <p:txBody>
          <a:bodyPr wrap="square">
            <a:spAutoFit/>
          </a:bodyPr>
          <a:lstStyle/>
          <a:p>
            <a:r>
              <a:rPr lang="en-US" altLang="zh-CN" sz="1800" b="1" i="0" u="none" baseline="0" dirty="0">
                <a:solidFill>
                  <a:srgbClr val="000000"/>
                </a:solidFill>
                <a:latin typeface="Times New Roman" panose="02020603050405020304" pitchFamily="18" charset="0"/>
                <a:ea typeface="+mn-ea"/>
                <a:cs typeface="Times New Roman" panose="02020603050405020304" pitchFamily="18" charset="0"/>
              </a:rPr>
              <a:t>Binge writing : </a:t>
            </a:r>
            <a:r>
              <a:rPr lang="en-US" altLang="zh-CN" sz="1800" b="1" kern="1200" dirty="0">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Consists of long, focused sessions</a:t>
            </a:r>
            <a:endParaRPr lang="zh-CN" altLang="en-US" dirty="0">
              <a:solidFill>
                <a:schemeClr val="accent2"/>
              </a:solidFill>
            </a:endParaRPr>
          </a:p>
          <a:p>
            <a:endParaRPr lang="zh-CN" altLang="en-US" dirty="0"/>
          </a:p>
        </p:txBody>
      </p:sp>
      <p:sp>
        <p:nvSpPr>
          <p:cNvPr id="12" name="文本框 11">
            <a:extLst>
              <a:ext uri="{FF2B5EF4-FFF2-40B4-BE49-F238E27FC236}">
                <a16:creationId xmlns:a16="http://schemas.microsoft.com/office/drawing/2014/main" id="{8EAC04FA-BB4B-4334-9EAE-22F7E4668E6B}"/>
              </a:ext>
            </a:extLst>
          </p:cNvPr>
          <p:cNvSpPr txBox="1"/>
          <p:nvPr/>
        </p:nvSpPr>
        <p:spPr>
          <a:xfrm>
            <a:off x="5808916" y="1708595"/>
            <a:ext cx="2850126" cy="923330"/>
          </a:xfrm>
          <a:prstGeom prst="rect">
            <a:avLst/>
          </a:prstGeom>
          <a:noFill/>
        </p:spPr>
        <p:txBody>
          <a:bodyPr wrap="square">
            <a:spAutoFit/>
          </a:bodyPr>
          <a:lstStyle/>
          <a:p>
            <a:r>
              <a:rPr lang="en-US" altLang="zh-CN" b="1" dirty="0">
                <a:solidFill>
                  <a:srgbClr val="000000"/>
                </a:solidFill>
                <a:latin typeface="Times New Roman" panose="02020603050405020304" pitchFamily="18" charset="0"/>
                <a:ea typeface="+mn-ea"/>
                <a:cs typeface="Times New Roman" panose="02020603050405020304" pitchFamily="18" charset="0"/>
              </a:rPr>
              <a:t>Snack </a:t>
            </a:r>
            <a:r>
              <a:rPr lang="en-US" altLang="zh-CN" sz="1800" b="1" i="0" u="none" baseline="0" dirty="0">
                <a:solidFill>
                  <a:srgbClr val="000000"/>
                </a:solidFill>
                <a:latin typeface="Times New Roman" panose="02020603050405020304" pitchFamily="18" charset="0"/>
                <a:ea typeface="+mn-ea"/>
                <a:cs typeface="Times New Roman" panose="02020603050405020304" pitchFamily="18" charset="0"/>
              </a:rPr>
              <a:t>writing : </a:t>
            </a:r>
            <a:r>
              <a:rPr lang="en-US" altLang="zh-CN" sz="1800" b="1" kern="1200" dirty="0">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Shorter, more frequent sessions</a:t>
            </a:r>
            <a:endParaRPr lang="zh-CN" altLang="en-US" dirty="0">
              <a:solidFill>
                <a:schemeClr val="accent2"/>
              </a:solidFill>
            </a:endParaRPr>
          </a:p>
          <a:p>
            <a:endParaRPr lang="zh-CN" altLang="en-US" dirty="0"/>
          </a:p>
        </p:txBody>
      </p:sp>
      <p:sp>
        <p:nvSpPr>
          <p:cNvPr id="13" name="TextBox 19">
            <a:extLst>
              <a:ext uri="{FF2B5EF4-FFF2-40B4-BE49-F238E27FC236}">
                <a16:creationId xmlns:a16="http://schemas.microsoft.com/office/drawing/2014/main" id="{BAEF102E-F2CD-4D60-B2E2-D92E857406F0}"/>
              </a:ext>
            </a:extLst>
          </p:cNvPr>
          <p:cNvSpPr txBox="1"/>
          <p:nvPr/>
        </p:nvSpPr>
        <p:spPr>
          <a:xfrm>
            <a:off x="704073" y="2612811"/>
            <a:ext cx="3480698" cy="461665"/>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1200" i="0" u="none" baseline="0" dirty="0">
                <a:solidFill>
                  <a:srgbClr val="000000"/>
                </a:solidFill>
                <a:latin typeface="Times New Roman" panose="02020603050405020304" pitchFamily="18" charset="0"/>
                <a:ea typeface="+mn-ea"/>
                <a:cs typeface="Times New Roman" panose="02020603050405020304" pitchFamily="18" charset="0"/>
              </a:rPr>
              <a:t>allow for deep thought and is suitable </a:t>
            </a:r>
            <a:r>
              <a:rPr lang="en-US" altLang="zh-CN" sz="1200" dirty="0">
                <a:solidFill>
                  <a:srgbClr val="000000"/>
                </a:solidFill>
                <a:latin typeface="Times New Roman" panose="02020603050405020304" pitchFamily="18" charset="0"/>
                <a:ea typeface="+mn-ea"/>
                <a:cs typeface="Times New Roman" panose="02020603050405020304" pitchFamily="18" charset="0"/>
              </a:rPr>
              <a:t>f</a:t>
            </a:r>
            <a:r>
              <a:rPr lang="en-US" altLang="zh-CN" sz="1200" i="0" u="none" baseline="0" dirty="0">
                <a:solidFill>
                  <a:srgbClr val="000000"/>
                </a:solidFill>
                <a:latin typeface="Times New Roman" panose="02020603050405020304" pitchFamily="18" charset="0"/>
                <a:ea typeface="+mn-ea"/>
                <a:cs typeface="Times New Roman" panose="02020603050405020304" pitchFamily="18" charset="0"/>
              </a:rPr>
              <a:t>or complex tasks</a:t>
            </a:r>
          </a:p>
        </p:txBody>
      </p:sp>
      <p:sp>
        <p:nvSpPr>
          <p:cNvPr id="14" name="TextBox 19">
            <a:extLst>
              <a:ext uri="{FF2B5EF4-FFF2-40B4-BE49-F238E27FC236}">
                <a16:creationId xmlns:a16="http://schemas.microsoft.com/office/drawing/2014/main" id="{ED81DD22-8729-47E1-9CD6-4683E0DA6C58}"/>
              </a:ext>
            </a:extLst>
          </p:cNvPr>
          <p:cNvSpPr txBox="1"/>
          <p:nvPr/>
        </p:nvSpPr>
        <p:spPr>
          <a:xfrm>
            <a:off x="5561766" y="2633100"/>
            <a:ext cx="2736304" cy="646331"/>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1200" i="0" u="none" baseline="0" dirty="0">
                <a:solidFill>
                  <a:srgbClr val="000000"/>
                </a:solidFill>
                <a:latin typeface="Times New Roman" panose="02020603050405020304" pitchFamily="18" charset="0"/>
                <a:ea typeface="+mn-ea"/>
                <a:cs typeface="Times New Roman" panose="02020603050405020304" pitchFamily="18" charset="0"/>
              </a:rPr>
              <a:t>can be surprisingly productive, especially when it is done consistently</a:t>
            </a:r>
          </a:p>
        </p:txBody>
      </p:sp>
      <p:sp>
        <p:nvSpPr>
          <p:cNvPr id="19" name="文本框 18">
            <a:extLst>
              <a:ext uri="{FF2B5EF4-FFF2-40B4-BE49-F238E27FC236}">
                <a16:creationId xmlns:a16="http://schemas.microsoft.com/office/drawing/2014/main" id="{84782644-35CB-4AA0-9649-8E03FF01BEC9}"/>
              </a:ext>
            </a:extLst>
          </p:cNvPr>
          <p:cNvSpPr txBox="1"/>
          <p:nvPr/>
        </p:nvSpPr>
        <p:spPr>
          <a:xfrm>
            <a:off x="3131840" y="3311986"/>
            <a:ext cx="3080129" cy="646331"/>
          </a:xfrm>
          <a:prstGeom prst="rect">
            <a:avLst/>
          </a:prstGeom>
          <a:noFill/>
        </p:spPr>
        <p:txBody>
          <a:bodyPr wrap="square">
            <a:spAutoFit/>
          </a:bodyPr>
          <a:lstStyle/>
          <a:p>
            <a:r>
              <a:rPr lang="en-US" altLang="zh-CN" sz="1800" b="1" i="0" u="none" baseline="0" dirty="0">
                <a:solidFill>
                  <a:srgbClr val="000000"/>
                </a:solidFill>
                <a:latin typeface="Times New Roman" panose="02020603050405020304" pitchFamily="18" charset="0"/>
                <a:ea typeface="+mn-ea"/>
                <a:cs typeface="Times New Roman" panose="02020603050405020304" pitchFamily="18" charset="0"/>
              </a:rPr>
              <a:t>Each has its advantages and suitable situations</a:t>
            </a:r>
            <a:endParaRPr lang="zh-CN" altLang="en-US" dirty="0"/>
          </a:p>
        </p:txBody>
      </p:sp>
      <p:sp>
        <p:nvSpPr>
          <p:cNvPr id="16" name="TextBox 19">
            <a:extLst>
              <a:ext uri="{FF2B5EF4-FFF2-40B4-BE49-F238E27FC236}">
                <a16:creationId xmlns:a16="http://schemas.microsoft.com/office/drawing/2014/main" id="{5B1270D3-3E86-44C2-B172-201E704691AA}"/>
              </a:ext>
            </a:extLst>
          </p:cNvPr>
          <p:cNvSpPr txBox="1"/>
          <p:nvPr/>
        </p:nvSpPr>
        <p:spPr>
          <a:xfrm>
            <a:off x="395536" y="1007194"/>
            <a:ext cx="6790749" cy="400110"/>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Two effective habits of writing</a:t>
            </a:r>
          </a:p>
        </p:txBody>
      </p:sp>
    </p:spTree>
    <p:extLst>
      <p:ext uri="{BB962C8B-B14F-4D97-AF65-F5344CB8AC3E}">
        <p14:creationId xmlns:p14="http://schemas.microsoft.com/office/powerpoint/2010/main" val="1020495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34103" y="119992"/>
            <a:ext cx="77925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Interruptions, Intermissions, and Momentum</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29" name="文本框 28">
            <a:extLst>
              <a:ext uri="{FF2B5EF4-FFF2-40B4-BE49-F238E27FC236}">
                <a16:creationId xmlns:a16="http://schemas.microsoft.com/office/drawing/2014/main" id="{B1B53F71-FB35-412F-8C76-84272CA25B9C}"/>
              </a:ext>
            </a:extLst>
          </p:cNvPr>
          <p:cNvSpPr txBox="1"/>
          <p:nvPr/>
        </p:nvSpPr>
        <p:spPr>
          <a:xfrm>
            <a:off x="2290195" y="3246431"/>
            <a:ext cx="4580388" cy="369332"/>
          </a:xfrm>
          <a:prstGeom prst="rect">
            <a:avLst/>
          </a:prstGeom>
          <a:noFill/>
        </p:spPr>
        <p:txBody>
          <a:bodyPr wrap="square">
            <a:spAutoFit/>
          </a:bodyPr>
          <a:lstStyle/>
          <a:p>
            <a:r>
              <a:rPr lang="en-US" altLang="zh-CN" sz="1800" dirty="0"/>
              <a:t>Choosing a quiet environment</a:t>
            </a:r>
            <a:endParaRPr lang="zh-CN" altLang="en-US" dirty="0"/>
          </a:p>
        </p:txBody>
      </p:sp>
      <p:sp>
        <p:nvSpPr>
          <p:cNvPr id="34" name="矩形 33">
            <a:extLst>
              <a:ext uri="{FF2B5EF4-FFF2-40B4-BE49-F238E27FC236}">
                <a16:creationId xmlns:a16="http://schemas.microsoft.com/office/drawing/2014/main" id="{FA382086-30EF-495B-A8AF-6BEA4CDA9F2C}"/>
              </a:ext>
            </a:extLst>
          </p:cNvPr>
          <p:cNvSpPr/>
          <p:nvPr/>
        </p:nvSpPr>
        <p:spPr>
          <a:xfrm>
            <a:off x="16777" y="1116918"/>
            <a:ext cx="8109843"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Interruptions and intermissions can disrupt momentum</a:t>
            </a:r>
          </a:p>
        </p:txBody>
      </p:sp>
      <p:sp>
        <p:nvSpPr>
          <p:cNvPr id="35" name="文本框 34">
            <a:extLst>
              <a:ext uri="{FF2B5EF4-FFF2-40B4-BE49-F238E27FC236}">
                <a16:creationId xmlns:a16="http://schemas.microsoft.com/office/drawing/2014/main" id="{EFF766F1-0BE4-4AB0-B254-12EAA0EB4442}"/>
              </a:ext>
            </a:extLst>
          </p:cNvPr>
          <p:cNvSpPr txBox="1"/>
          <p:nvPr/>
        </p:nvSpPr>
        <p:spPr>
          <a:xfrm>
            <a:off x="539552" y="2374825"/>
            <a:ext cx="5077388" cy="2068323"/>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603050405020304" pitchFamily="18" charset="0"/>
                <a:cs typeface="Times New Roman" panose="02020603050405020304" pitchFamily="18" charset="0"/>
              </a:rPr>
              <a:t>Minimizing unplanned interruptions</a:t>
            </a:r>
          </a:p>
          <a:p>
            <a:pPr>
              <a:lnSpc>
                <a:spcPct val="150000"/>
              </a:lnSpc>
            </a:pPr>
            <a:r>
              <a:rPr lang="en-US" altLang="zh-CN" sz="1600" dirty="0">
                <a:solidFill>
                  <a:schemeClr val="tx1"/>
                </a:solidFill>
                <a:latin typeface="Times New Roman" panose="02020603050405020304" pitchFamily="18" charset="0"/>
                <a:cs typeface="Times New Roman" panose="02020603050405020304" pitchFamily="18" charset="0"/>
              </a:rPr>
              <a:t>Choosing a quiet environment </a:t>
            </a:r>
          </a:p>
          <a:p>
            <a:pPr>
              <a:lnSpc>
                <a:spcPct val="150000"/>
              </a:lnSpc>
            </a:pPr>
            <a:r>
              <a:rPr lang="en-US" altLang="zh-CN" sz="1600" dirty="0">
                <a:solidFill>
                  <a:schemeClr val="tx1"/>
                </a:solidFill>
                <a:latin typeface="Times New Roman" panose="02020603050405020304" pitchFamily="18" charset="0"/>
                <a:cs typeface="Times New Roman" panose="02020603050405020304" pitchFamily="18" charset="0"/>
              </a:rPr>
              <a:t>Turning off your phone</a:t>
            </a:r>
          </a:p>
          <a:p>
            <a:pPr>
              <a:lnSpc>
                <a:spcPct val="150000"/>
              </a:lnSpc>
            </a:pPr>
            <a:r>
              <a:rPr lang="en-US" altLang="zh-CN" sz="1600" dirty="0">
                <a:solidFill>
                  <a:schemeClr val="tx1"/>
                </a:solidFill>
                <a:latin typeface="Times New Roman" panose="02020603050405020304" pitchFamily="18" charset="0"/>
                <a:cs typeface="Times New Roman" panose="02020603050405020304" pitchFamily="18" charset="0"/>
              </a:rPr>
              <a:t>Reducing other distractions </a:t>
            </a:r>
          </a:p>
          <a:p>
            <a:pPr marL="285750" indent="-285750">
              <a:lnSpc>
                <a:spcPct val="150000"/>
              </a:lnSpc>
              <a:buFont typeface="Wingdings" panose="05000000000000000000" pitchFamily="2" charset="2"/>
              <a:buChar char="n"/>
            </a:pPr>
            <a:endParaRPr lang="en-US" altLang="zh-CN" sz="2000" b="1" dirty="0">
              <a:solidFill>
                <a:srgbClr val="C00000"/>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22E4CA4C-C6D0-4A8C-AC31-F4D287C331F0}"/>
              </a:ext>
            </a:extLst>
          </p:cNvPr>
          <p:cNvSpPr txBox="1"/>
          <p:nvPr/>
        </p:nvSpPr>
        <p:spPr>
          <a:xfrm>
            <a:off x="539551" y="4531869"/>
            <a:ext cx="6331031" cy="1698991"/>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603050405020304" pitchFamily="18" charset="0"/>
                <a:cs typeface="Times New Roman" panose="02020603050405020304" pitchFamily="18" charset="0"/>
              </a:rPr>
              <a:t>To leave a ‘loose thread’ in your work</a:t>
            </a:r>
          </a:p>
          <a:p>
            <a:pPr>
              <a:lnSpc>
                <a:spcPct val="150000"/>
              </a:lnSpc>
            </a:pPr>
            <a:r>
              <a:rPr lang="en-US" altLang="zh-CN" sz="1600" dirty="0">
                <a:solidFill>
                  <a:schemeClr val="tx1"/>
                </a:solidFill>
                <a:latin typeface="Times New Roman" panose="02020603050405020304" pitchFamily="18" charset="0"/>
                <a:cs typeface="Times New Roman" panose="02020603050405020304" pitchFamily="18" charset="0"/>
              </a:rPr>
              <a:t>leave a sentence unfinished instead of finishing a section before stop</a:t>
            </a:r>
          </a:p>
          <a:p>
            <a:pPr>
              <a:lnSpc>
                <a:spcPct val="150000"/>
              </a:lnSpc>
            </a:pPr>
            <a:r>
              <a:rPr lang="en-US" altLang="zh-CN" sz="1600" dirty="0">
                <a:solidFill>
                  <a:schemeClr val="tx1"/>
                </a:solidFill>
                <a:latin typeface="Times New Roman" panose="02020603050405020304" pitchFamily="18" charset="0"/>
                <a:cs typeface="Times New Roman" panose="02020603050405020304" pitchFamily="18" charset="0"/>
              </a:rPr>
              <a:t>unfinished thought helps get back to writing</a:t>
            </a:r>
          </a:p>
          <a:p>
            <a:pPr>
              <a:lnSpc>
                <a:spcPct val="150000"/>
              </a:lnSpc>
            </a:pPr>
            <a:r>
              <a:rPr lang="en-US" altLang="zh-CN" sz="2000" b="1" dirty="0">
                <a:solidFill>
                  <a:srgbClr val="C00000"/>
                </a:solidFill>
                <a:latin typeface="Times New Roman" panose="02020603050405020304" pitchFamily="18" charset="0"/>
                <a:cs typeface="Times New Roman" panose="02020603050405020304" pitchFamily="18" charset="0"/>
              </a:rPr>
              <a:t> </a:t>
            </a:r>
          </a:p>
        </p:txBody>
      </p:sp>
      <p:sp>
        <p:nvSpPr>
          <p:cNvPr id="8" name="文本框 7">
            <a:extLst>
              <a:ext uri="{FF2B5EF4-FFF2-40B4-BE49-F238E27FC236}">
                <a16:creationId xmlns:a16="http://schemas.microsoft.com/office/drawing/2014/main" id="{00F53E05-9653-48CF-BF43-E6EAE70F9F96}"/>
              </a:ext>
            </a:extLst>
          </p:cNvPr>
          <p:cNvSpPr txBox="1"/>
          <p:nvPr/>
        </p:nvSpPr>
        <p:spPr>
          <a:xfrm>
            <a:off x="539552" y="1615857"/>
            <a:ext cx="7704856" cy="646331"/>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1.Lose focus</a:t>
            </a:r>
          </a:p>
          <a:p>
            <a:r>
              <a:rPr lang="en-US" altLang="zh-CN" dirty="0">
                <a:solidFill>
                  <a:schemeClr val="tx1"/>
                </a:solidFill>
                <a:latin typeface="Times New Roman" panose="02020603050405020304" pitchFamily="18" charset="0"/>
                <a:cs typeface="Times New Roman" panose="02020603050405020304" pitchFamily="18" charset="0"/>
              </a:rPr>
              <a:t>2.H</a:t>
            </a:r>
            <a:r>
              <a:rPr lang="en-US" altLang="zh-CN" sz="1800" dirty="0">
                <a:solidFill>
                  <a:schemeClr val="tx1"/>
                </a:solidFill>
                <a:latin typeface="Times New Roman" panose="02020603050405020304" pitchFamily="18" charset="0"/>
                <a:cs typeface="Times New Roman" panose="02020603050405020304" pitchFamily="18" charset="0"/>
              </a:rPr>
              <a:t>ave to spend valuable time getting back into the flow</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07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1461823" y="119992"/>
            <a:ext cx="553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Three kind of writer personality</a:t>
            </a:r>
            <a:endParaRPr lang="zh-CN" altLang="en-US" sz="2800" b="1" dirty="0">
              <a:solidFill>
                <a:srgbClr val="C00000"/>
              </a:solidFill>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A87C8073-182E-41B9-82BB-EC4684EE41E6}"/>
              </a:ext>
            </a:extLst>
          </p:cNvPr>
          <p:cNvSpPr/>
          <p:nvPr/>
        </p:nvSpPr>
        <p:spPr>
          <a:xfrm>
            <a:off x="16778" y="1116918"/>
            <a:ext cx="7632848"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 Different ways writers build momentum</a:t>
            </a:r>
          </a:p>
        </p:txBody>
      </p:sp>
      <p:sp>
        <p:nvSpPr>
          <p:cNvPr id="20" name="文本框 19">
            <a:extLst>
              <a:ext uri="{FF2B5EF4-FFF2-40B4-BE49-F238E27FC236}">
                <a16:creationId xmlns:a16="http://schemas.microsoft.com/office/drawing/2014/main" id="{49C60CE4-5868-4843-8087-669DC6D70214}"/>
              </a:ext>
            </a:extLst>
          </p:cNvPr>
          <p:cNvSpPr txBox="1"/>
          <p:nvPr/>
        </p:nvSpPr>
        <p:spPr>
          <a:xfrm>
            <a:off x="142684" y="1578584"/>
            <a:ext cx="7021604" cy="3730317"/>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603050405020304" pitchFamily="18" charset="0"/>
                <a:cs typeface="Times New Roman" panose="02020603050405020304" pitchFamily="18" charset="0"/>
              </a:rPr>
              <a:t>' </a:t>
            </a:r>
            <a:r>
              <a:rPr lang="en-US" altLang="zh-CN" sz="2000" b="1" dirty="0" err="1">
                <a:solidFill>
                  <a:srgbClr val="C00000"/>
                </a:solidFill>
                <a:latin typeface="Times New Roman" panose="02020603050405020304" pitchFamily="18" charset="0"/>
                <a:cs typeface="Times New Roman" panose="02020603050405020304" pitchFamily="18" charset="0"/>
              </a:rPr>
              <a:t>Swoopers</a:t>
            </a:r>
            <a:r>
              <a:rPr lang="en-US" altLang="zh-CN" sz="2000" b="1" dirty="0">
                <a:solidFill>
                  <a:srgbClr val="C00000"/>
                </a:solidFill>
                <a:latin typeface="Times New Roman" panose="02020603050405020304" pitchFamily="18" charset="0"/>
                <a:cs typeface="Times New Roman" panose="02020603050405020304" pitchFamily="18" charset="0"/>
              </a:rPr>
              <a:t> ' :who draft quickly and edit later</a:t>
            </a:r>
          </a:p>
          <a:p>
            <a:pPr>
              <a:lnSpc>
                <a:spcPct val="150000"/>
              </a:lnSpc>
            </a:pPr>
            <a:r>
              <a:rPr lang="en-US" altLang="zh-CN" sz="2000" dirty="0">
                <a:solidFill>
                  <a:schemeClr val="tx1"/>
                </a:solidFill>
                <a:latin typeface="Times New Roman" panose="02020603050405020304" pitchFamily="18" charset="0"/>
                <a:cs typeface="Times New Roman" panose="02020603050405020304" pitchFamily="18" charset="0"/>
              </a:rPr>
              <a:t>Quality of the first draft is not evaluated much</a:t>
            </a:r>
          </a:p>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603050405020304" pitchFamily="18" charset="0"/>
                <a:cs typeface="Times New Roman" panose="02020603050405020304" pitchFamily="18" charset="0"/>
              </a:rPr>
              <a:t> ‘ Bashers ' : who perfect each sentence as they go</a:t>
            </a:r>
          </a:p>
          <a:p>
            <a:pPr>
              <a:lnSpc>
                <a:spcPct val="150000"/>
              </a:lnSpc>
            </a:pPr>
            <a:r>
              <a:rPr lang="en-US" altLang="zh-CN" sz="2000" dirty="0">
                <a:solidFill>
                  <a:schemeClr val="tx1"/>
                </a:solidFill>
                <a:latin typeface="Times New Roman" panose="02020603050405020304" pitchFamily="18" charset="0"/>
                <a:cs typeface="Times New Roman" panose="02020603050405020304" pitchFamily="18" charset="0"/>
              </a:rPr>
              <a:t>Have insist on perfect phrase and paragraph</a:t>
            </a:r>
          </a:p>
          <a:p>
            <a:pPr marL="285750" indent="-285750">
              <a:lnSpc>
                <a:spcPct val="150000"/>
              </a:lnSpc>
              <a:buFont typeface="Wingdings" panose="05000000000000000000" pitchFamily="2" charset="2"/>
              <a:buChar char="n"/>
            </a:pPr>
            <a:r>
              <a:rPr lang="en-US" altLang="zh-CN" sz="2000" b="1" dirty="0">
                <a:solidFill>
                  <a:srgbClr val="C00000"/>
                </a:solidFill>
                <a:latin typeface="Times New Roman" panose="02020603050405020304" pitchFamily="18" charset="0"/>
                <a:cs typeface="Times New Roman" panose="02020603050405020304" pitchFamily="18" charset="0"/>
              </a:rPr>
              <a:t>‘Dragger’: who gets stuck aiming for perfection too early</a:t>
            </a:r>
          </a:p>
          <a:p>
            <a:pPr>
              <a:lnSpc>
                <a:spcPct val="150000"/>
              </a:lnSpc>
            </a:pPr>
            <a:r>
              <a:rPr lang="en-US" altLang="zh-CN" sz="2000" dirty="0">
                <a:solidFill>
                  <a:schemeClr val="tx1"/>
                </a:solidFill>
                <a:latin typeface="Times New Roman" panose="02020603050405020304" pitchFamily="18" charset="0"/>
                <a:cs typeface="Times New Roman" panose="02020603050405020304" pitchFamily="18" charset="0"/>
              </a:rPr>
              <a:t>Struggle to write the beginning perfectly</a:t>
            </a:r>
          </a:p>
          <a:p>
            <a:pPr marL="285750" indent="-285750">
              <a:lnSpc>
                <a:spcPct val="150000"/>
              </a:lnSpc>
              <a:buFont typeface="Wingdings" panose="05000000000000000000" pitchFamily="2" charset="2"/>
              <a:buChar char="n"/>
            </a:pPr>
            <a:endParaRPr lang="en-US" altLang="zh-CN" sz="2000" b="1" dirty="0">
              <a:solidFill>
                <a:srgbClr val="C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n"/>
            </a:pPr>
            <a:endParaRPr lang="en-US" altLang="zh-CN" sz="2000" b="1" dirty="0">
              <a:solidFill>
                <a:srgbClr val="C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41DCD048-D3E5-4CFE-BC48-8769DD32B64B}"/>
              </a:ext>
            </a:extLst>
          </p:cNvPr>
          <p:cNvSpPr/>
          <p:nvPr/>
        </p:nvSpPr>
        <p:spPr>
          <a:xfrm>
            <a:off x="142684" y="4941168"/>
            <a:ext cx="7632848" cy="1446550"/>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rPr>
              <a:t> Struggle with dragging: 'storming the beach’ </a:t>
            </a:r>
          </a:p>
          <a:p>
            <a:r>
              <a:rPr lang="en-US" altLang="zh-CN" sz="2000" dirty="0">
                <a:solidFill>
                  <a:schemeClr val="tx1"/>
                </a:solidFill>
                <a:latin typeface="Times New Roman" panose="02020603050405020304" pitchFamily="18" charset="0"/>
                <a:cs typeface="Times New Roman" panose="02020603050405020304" pitchFamily="18" charset="0"/>
              </a:rPr>
              <a:t>Finish a first draft without worrying about details</a:t>
            </a:r>
          </a:p>
          <a:p>
            <a:r>
              <a:rPr lang="en-US" altLang="zh-CN" sz="2000" dirty="0">
                <a:solidFill>
                  <a:schemeClr val="tx1"/>
                </a:solidFill>
                <a:latin typeface="Times New Roman" panose="02020603050405020304" pitchFamily="18" charset="0"/>
                <a:cs typeface="Times New Roman" panose="02020603050405020304" pitchFamily="18" charset="0"/>
              </a:rPr>
              <a:t>Write ideas down and refine later</a:t>
            </a:r>
          </a:p>
          <a:p>
            <a:endParaRPr lang="en-US" altLang="zh-CN" sz="2400" b="1" dirty="0">
              <a:solidFill>
                <a:srgbClr val="1C49C6"/>
              </a:solidFill>
              <a:latin typeface="Times New Roman" panose="02020603050405020304" pitchFamily="18" charset="0"/>
              <a:ea typeface="等线" panose="02010600030101010101" charset="-122"/>
              <a:cs typeface="Times New Roman" panose="02020603050405020304" pitchFamily="18" charset="0"/>
            </a:endParaRPr>
          </a:p>
        </p:txBody>
      </p:sp>
    </p:spTree>
    <p:extLst>
      <p:ext uri="{BB962C8B-B14F-4D97-AF65-F5344CB8AC3E}">
        <p14:creationId xmlns:p14="http://schemas.microsoft.com/office/powerpoint/2010/main" val="2715590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1909856" y="119992"/>
            <a:ext cx="4641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Coping with writer's block</a:t>
            </a:r>
            <a:endParaRPr lang="zh-CN" altLang="en-US" sz="2800" b="1" dirty="0">
              <a:solidFill>
                <a:srgbClr val="C00000"/>
              </a:solidFill>
              <a:latin typeface="Arial" panose="020B0604020202020204" pitchFamily="34" charset="0"/>
              <a:ea typeface="微软雅黑" panose="020B0503020204020204" pitchFamily="34" charset="-122"/>
            </a:endParaRPr>
          </a:p>
        </p:txBody>
      </p:sp>
      <p:grpSp>
        <p:nvGrpSpPr>
          <p:cNvPr id="7" name="Group 3">
            <a:extLst>
              <a:ext uri="{FF2B5EF4-FFF2-40B4-BE49-F238E27FC236}">
                <a16:creationId xmlns:a16="http://schemas.microsoft.com/office/drawing/2014/main" id="{8D54D6CE-58AB-4B91-A3E6-C08212874898}"/>
              </a:ext>
            </a:extLst>
          </p:cNvPr>
          <p:cNvGrpSpPr/>
          <p:nvPr/>
        </p:nvGrpSpPr>
        <p:grpSpPr>
          <a:xfrm>
            <a:off x="330229" y="2568499"/>
            <a:ext cx="959362" cy="959362"/>
            <a:chOff x="1024626" y="3363384"/>
            <a:chExt cx="1094172" cy="1094172"/>
          </a:xfrm>
        </p:grpSpPr>
        <p:sp>
          <p:nvSpPr>
            <p:cNvPr id="8" name="AutoShape 4">
              <a:extLst>
                <a:ext uri="{FF2B5EF4-FFF2-40B4-BE49-F238E27FC236}">
                  <a16:creationId xmlns:a16="http://schemas.microsoft.com/office/drawing/2014/main" id="{30F9E09B-410E-4875-9BAF-D29F63D3440C}"/>
                </a:ext>
              </a:extLst>
            </p:cNvPr>
            <p:cNvSpPr/>
            <p:nvPr/>
          </p:nvSpPr>
          <p:spPr>
            <a:xfrm>
              <a:off x="1024626" y="3363384"/>
              <a:ext cx="1094172" cy="1094172"/>
            </a:xfrm>
            <a:prstGeom prst="ellipse">
              <a:avLst/>
            </a:prstGeom>
            <a:solidFill>
              <a:schemeClr val="accent1"/>
            </a:solidFill>
            <a:ln cap="flat" cmpd="sng">
              <a:prstDash val="solid"/>
            </a:ln>
          </p:spPr>
          <p:txBody>
            <a:bodyPr vert="horz" lIns="91440" tIns="45720" rIns="91440" bIns="45720" anchor="ctr">
              <a:normAutofit/>
            </a:bodyPr>
            <a:lstStyle/>
            <a:p>
              <a:pPr marL="0" algn="ctr"/>
              <a:endParaRPr/>
            </a:p>
          </p:txBody>
        </p:sp>
        <p:sp>
          <p:nvSpPr>
            <p:cNvPr id="9" name="TextBox 5">
              <a:extLst>
                <a:ext uri="{FF2B5EF4-FFF2-40B4-BE49-F238E27FC236}">
                  <a16:creationId xmlns:a16="http://schemas.microsoft.com/office/drawing/2014/main" id="{758B3BA6-130F-490F-B3DC-B2F6B79BF5F5}"/>
                </a:ext>
              </a:extLst>
            </p:cNvPr>
            <p:cNvSpPr txBox="1"/>
            <p:nvPr/>
          </p:nvSpPr>
          <p:spPr>
            <a:xfrm>
              <a:off x="1161570" y="3618082"/>
              <a:ext cx="820284" cy="584775"/>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a:solidFill>
                    <a:schemeClr val="lt1"/>
                  </a:solidFill>
                  <a:latin typeface="Arial"/>
                  <a:ea typeface="Arial"/>
                </a:rPr>
                <a:t>01</a:t>
              </a:r>
              <a:endParaRPr lang="en-US" sz="1100"/>
            </a:p>
          </p:txBody>
        </p:sp>
      </p:grpSp>
      <p:cxnSp>
        <p:nvCxnSpPr>
          <p:cNvPr id="10" name="Connector 6">
            <a:extLst>
              <a:ext uri="{FF2B5EF4-FFF2-40B4-BE49-F238E27FC236}">
                <a16:creationId xmlns:a16="http://schemas.microsoft.com/office/drawing/2014/main" id="{0F194B5E-306B-4B1D-BFEB-F6EDDCB1836A}"/>
              </a:ext>
            </a:extLst>
          </p:cNvPr>
          <p:cNvCxnSpPr>
            <a:cxnSpLocks/>
            <a:stCxn id="8" idx="0"/>
          </p:cNvCxnSpPr>
          <p:nvPr/>
        </p:nvCxnSpPr>
        <p:spPr>
          <a:xfrm flipH="1" flipV="1">
            <a:off x="809909" y="2247907"/>
            <a:ext cx="1" cy="320592"/>
          </a:xfrm>
          <a:prstGeom prst="line">
            <a:avLst/>
          </a:prstGeom>
          <a:ln w="15875" cap="flat" cmpd="sng">
            <a:solidFill>
              <a:schemeClr val="accent1"/>
            </a:solidFill>
            <a:prstDash val="solid"/>
            <a:tailEnd type="oval"/>
          </a:ln>
        </p:spPr>
      </p:cxnSp>
      <p:grpSp>
        <p:nvGrpSpPr>
          <p:cNvPr id="11" name="Group 7">
            <a:extLst>
              <a:ext uri="{FF2B5EF4-FFF2-40B4-BE49-F238E27FC236}">
                <a16:creationId xmlns:a16="http://schemas.microsoft.com/office/drawing/2014/main" id="{972C844C-54E4-4EF3-AC25-EFAB68D5553E}"/>
              </a:ext>
            </a:extLst>
          </p:cNvPr>
          <p:cNvGrpSpPr/>
          <p:nvPr/>
        </p:nvGrpSpPr>
        <p:grpSpPr>
          <a:xfrm>
            <a:off x="3132067" y="2570008"/>
            <a:ext cx="959362" cy="959362"/>
            <a:chOff x="1024626" y="3363384"/>
            <a:chExt cx="1094172" cy="1094172"/>
          </a:xfrm>
          <a:solidFill>
            <a:schemeClr val="accent3">
              <a:lumMod val="75000"/>
            </a:schemeClr>
          </a:solidFill>
        </p:grpSpPr>
        <p:sp>
          <p:nvSpPr>
            <p:cNvPr id="12" name="AutoShape 8">
              <a:extLst>
                <a:ext uri="{FF2B5EF4-FFF2-40B4-BE49-F238E27FC236}">
                  <a16:creationId xmlns:a16="http://schemas.microsoft.com/office/drawing/2014/main" id="{896AEE11-9BBB-4A95-A95A-4D6FC0752288}"/>
                </a:ext>
              </a:extLst>
            </p:cNvPr>
            <p:cNvSpPr/>
            <p:nvPr/>
          </p:nvSpPr>
          <p:spPr>
            <a:xfrm>
              <a:off x="1024626" y="3363384"/>
              <a:ext cx="1094172" cy="1094172"/>
            </a:xfrm>
            <a:prstGeom prst="ellipse">
              <a:avLst/>
            </a:prstGeom>
            <a:grpFill/>
            <a:ln cap="flat" cmpd="sng">
              <a:prstDash val="solid"/>
            </a:ln>
          </p:spPr>
          <p:txBody>
            <a:bodyPr vert="horz" lIns="91440" tIns="45720" rIns="91440" bIns="45720" anchor="ctr">
              <a:normAutofit/>
            </a:bodyPr>
            <a:lstStyle/>
            <a:p>
              <a:pPr marL="0" algn="ctr"/>
              <a:endParaRPr/>
            </a:p>
          </p:txBody>
        </p:sp>
        <p:sp>
          <p:nvSpPr>
            <p:cNvPr id="13" name="TextBox 9">
              <a:extLst>
                <a:ext uri="{FF2B5EF4-FFF2-40B4-BE49-F238E27FC236}">
                  <a16:creationId xmlns:a16="http://schemas.microsoft.com/office/drawing/2014/main" id="{FD638437-65A3-45B9-B1C7-637F85F0438C}"/>
                </a:ext>
              </a:extLst>
            </p:cNvPr>
            <p:cNvSpPr txBox="1"/>
            <p:nvPr/>
          </p:nvSpPr>
          <p:spPr>
            <a:xfrm>
              <a:off x="1161570" y="3618082"/>
              <a:ext cx="820284" cy="584775"/>
            </a:xfrm>
            <a:prstGeom prst="rect">
              <a:avLst/>
            </a:prstGeom>
            <a:grpFill/>
            <a:ln cap="rnd" cmpd="sng">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02</a:t>
              </a:r>
              <a:endParaRPr lang="en-US" sz="1100" dirty="0"/>
            </a:p>
          </p:txBody>
        </p:sp>
      </p:grpSp>
      <p:cxnSp>
        <p:nvCxnSpPr>
          <p:cNvPr id="18" name="Connector 10">
            <a:extLst>
              <a:ext uri="{FF2B5EF4-FFF2-40B4-BE49-F238E27FC236}">
                <a16:creationId xmlns:a16="http://schemas.microsoft.com/office/drawing/2014/main" id="{E5990288-0F5E-4E10-AFCA-0BEE258ED74B}"/>
              </a:ext>
            </a:extLst>
          </p:cNvPr>
          <p:cNvCxnSpPr>
            <a:cxnSpLocks/>
            <a:stCxn id="12" idx="0"/>
          </p:cNvCxnSpPr>
          <p:nvPr/>
        </p:nvCxnSpPr>
        <p:spPr>
          <a:xfrm flipV="1">
            <a:off x="3611748" y="2200146"/>
            <a:ext cx="0" cy="369862"/>
          </a:xfrm>
          <a:prstGeom prst="line">
            <a:avLst/>
          </a:prstGeom>
          <a:ln w="15875" cap="flat" cmpd="sng">
            <a:solidFill>
              <a:srgbClr val="000000">
                <a:alpha val="40000"/>
                <a:lumMod val="50000"/>
                <a:lumOff val="50000"/>
              </a:srgbClr>
            </a:solidFill>
            <a:prstDash val="solid"/>
            <a:tailEnd type="oval"/>
          </a:ln>
        </p:spPr>
      </p:cxnSp>
      <p:grpSp>
        <p:nvGrpSpPr>
          <p:cNvPr id="19" name="Group 11">
            <a:extLst>
              <a:ext uri="{FF2B5EF4-FFF2-40B4-BE49-F238E27FC236}">
                <a16:creationId xmlns:a16="http://schemas.microsoft.com/office/drawing/2014/main" id="{F355A476-9FAC-4A26-B44A-646DC56A0365}"/>
              </a:ext>
            </a:extLst>
          </p:cNvPr>
          <p:cNvGrpSpPr/>
          <p:nvPr/>
        </p:nvGrpSpPr>
        <p:grpSpPr>
          <a:xfrm>
            <a:off x="5752339" y="2565103"/>
            <a:ext cx="959362" cy="959362"/>
            <a:chOff x="1024626" y="3363384"/>
            <a:chExt cx="1094172" cy="1094172"/>
          </a:xfrm>
          <a:solidFill>
            <a:schemeClr val="accent6"/>
          </a:solidFill>
        </p:grpSpPr>
        <p:sp>
          <p:nvSpPr>
            <p:cNvPr id="20" name="AutoShape 12">
              <a:extLst>
                <a:ext uri="{FF2B5EF4-FFF2-40B4-BE49-F238E27FC236}">
                  <a16:creationId xmlns:a16="http://schemas.microsoft.com/office/drawing/2014/main" id="{6D2097FA-E741-406B-A5CA-9E7F392F4E04}"/>
                </a:ext>
              </a:extLst>
            </p:cNvPr>
            <p:cNvSpPr/>
            <p:nvPr/>
          </p:nvSpPr>
          <p:spPr>
            <a:xfrm>
              <a:off x="1024626" y="3363384"/>
              <a:ext cx="1094172" cy="1094172"/>
            </a:xfrm>
            <a:prstGeom prst="ellipse">
              <a:avLst/>
            </a:prstGeom>
            <a:grpFill/>
            <a:ln cap="flat" cmpd="sng">
              <a:solidFill>
                <a:schemeClr val="accent6"/>
              </a:solidFill>
              <a:prstDash val="solid"/>
            </a:ln>
          </p:spPr>
          <p:txBody>
            <a:bodyPr vert="horz" lIns="91440" tIns="45720" rIns="91440" bIns="45720" anchor="ctr">
              <a:normAutofit/>
            </a:bodyPr>
            <a:lstStyle/>
            <a:p>
              <a:pPr marL="0" algn="ctr"/>
              <a:endParaRPr/>
            </a:p>
          </p:txBody>
        </p:sp>
        <p:sp>
          <p:nvSpPr>
            <p:cNvPr id="21" name="TextBox 13">
              <a:extLst>
                <a:ext uri="{FF2B5EF4-FFF2-40B4-BE49-F238E27FC236}">
                  <a16:creationId xmlns:a16="http://schemas.microsoft.com/office/drawing/2014/main" id="{BF3EEBF9-963B-4A05-BF27-11B1ACDD2453}"/>
                </a:ext>
              </a:extLst>
            </p:cNvPr>
            <p:cNvSpPr txBox="1"/>
            <p:nvPr/>
          </p:nvSpPr>
          <p:spPr>
            <a:xfrm>
              <a:off x="1161570" y="3618082"/>
              <a:ext cx="820284" cy="584775"/>
            </a:xfrm>
            <a:prstGeom prst="rect">
              <a:avLst/>
            </a:prstGeom>
            <a:grpFill/>
            <a:ln cap="rnd" cmpd="sng">
              <a:solidFill>
                <a:schemeClr val="accent6"/>
              </a:solidFill>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03</a:t>
              </a:r>
              <a:endParaRPr lang="en-US" sz="1100" dirty="0"/>
            </a:p>
          </p:txBody>
        </p:sp>
      </p:grpSp>
      <p:cxnSp>
        <p:nvCxnSpPr>
          <p:cNvPr id="22" name="Connector 14">
            <a:extLst>
              <a:ext uri="{FF2B5EF4-FFF2-40B4-BE49-F238E27FC236}">
                <a16:creationId xmlns:a16="http://schemas.microsoft.com/office/drawing/2014/main" id="{098F20FB-E5CB-45D1-A986-0BE18E63007C}"/>
              </a:ext>
            </a:extLst>
          </p:cNvPr>
          <p:cNvCxnSpPr>
            <a:cxnSpLocks/>
          </p:cNvCxnSpPr>
          <p:nvPr/>
        </p:nvCxnSpPr>
        <p:spPr>
          <a:xfrm flipV="1">
            <a:off x="6166367" y="2208311"/>
            <a:ext cx="7323" cy="383186"/>
          </a:xfrm>
          <a:prstGeom prst="line">
            <a:avLst/>
          </a:prstGeom>
          <a:ln w="15875" cap="flat" cmpd="sng">
            <a:solidFill>
              <a:schemeClr val="accent6"/>
            </a:solidFill>
            <a:prstDash val="solid"/>
            <a:tailEnd type="oval"/>
          </a:ln>
        </p:spPr>
      </p:cxnSp>
      <p:sp>
        <p:nvSpPr>
          <p:cNvPr id="24" name="TextBox 16">
            <a:extLst>
              <a:ext uri="{FF2B5EF4-FFF2-40B4-BE49-F238E27FC236}">
                <a16:creationId xmlns:a16="http://schemas.microsoft.com/office/drawing/2014/main" id="{948A78EA-A01B-471D-9F70-B5C47C706E5A}"/>
              </a:ext>
            </a:extLst>
          </p:cNvPr>
          <p:cNvSpPr txBox="1"/>
          <p:nvPr/>
        </p:nvSpPr>
        <p:spPr>
          <a:xfrm>
            <a:off x="1003999" y="2174378"/>
            <a:ext cx="2782699"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a:solidFill>
                  <a:srgbClr val="000000"/>
                </a:solidFill>
                <a:latin typeface="微软雅黑"/>
                <a:ea typeface="微软雅黑"/>
              </a:rPr>
              <a:t>Lower your standards</a:t>
            </a:r>
            <a:endParaRPr lang="en-US" sz="1100" dirty="0"/>
          </a:p>
        </p:txBody>
      </p:sp>
      <p:sp>
        <p:nvSpPr>
          <p:cNvPr id="26" name="TextBox 18">
            <a:extLst>
              <a:ext uri="{FF2B5EF4-FFF2-40B4-BE49-F238E27FC236}">
                <a16:creationId xmlns:a16="http://schemas.microsoft.com/office/drawing/2014/main" id="{61F23737-6E76-49CB-BF45-EF2BED8777D0}"/>
              </a:ext>
            </a:extLst>
          </p:cNvPr>
          <p:cNvSpPr txBox="1"/>
          <p:nvPr/>
        </p:nvSpPr>
        <p:spPr>
          <a:xfrm>
            <a:off x="3786698" y="2174378"/>
            <a:ext cx="2782699"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a:solidFill>
                  <a:srgbClr val="000000"/>
                </a:solidFill>
                <a:latin typeface="微软雅黑"/>
                <a:ea typeface="微软雅黑"/>
              </a:rPr>
              <a:t>Divide and conquer</a:t>
            </a:r>
            <a:endParaRPr lang="en-US" sz="1100" dirty="0"/>
          </a:p>
        </p:txBody>
      </p:sp>
      <p:sp>
        <p:nvSpPr>
          <p:cNvPr id="28" name="TextBox 20">
            <a:extLst>
              <a:ext uri="{FF2B5EF4-FFF2-40B4-BE49-F238E27FC236}">
                <a16:creationId xmlns:a16="http://schemas.microsoft.com/office/drawing/2014/main" id="{B5ECB172-D9E7-4457-AFA4-E78E200D80FF}"/>
              </a:ext>
            </a:extLst>
          </p:cNvPr>
          <p:cNvSpPr txBox="1"/>
          <p:nvPr/>
        </p:nvSpPr>
        <p:spPr>
          <a:xfrm>
            <a:off x="6564865" y="1949021"/>
            <a:ext cx="1988494" cy="738664"/>
          </a:xfrm>
          <a:prstGeom prst="rect">
            <a:avLst/>
          </a:prstGeom>
          <a:noFill/>
        </p:spPr>
        <p:txBody>
          <a:bodyPr vert="horz" wrap="square" lIns="91440" tIns="45720" rIns="91440" bIns="45720" rtlCol="0" anchor="ctr">
            <a:spAutoFit/>
          </a:bodyPr>
          <a:lstStyle/>
          <a:p>
            <a:pPr marL="0" algn="l">
              <a:defRPr/>
            </a:pPr>
            <a:r>
              <a:rPr lang="en-US" altLang="zh-CN" sz="1400" b="1" i="0" u="none" baseline="0" dirty="0">
                <a:solidFill>
                  <a:srgbClr val="000000"/>
                </a:solidFill>
                <a:latin typeface="微软雅黑"/>
                <a:ea typeface="微软雅黑"/>
              </a:rPr>
              <a:t>Write two versions of the passage you’re stuck on</a:t>
            </a:r>
            <a:endParaRPr lang="en-US" sz="1050" dirty="0"/>
          </a:p>
        </p:txBody>
      </p:sp>
      <p:grpSp>
        <p:nvGrpSpPr>
          <p:cNvPr id="31" name="Group 3">
            <a:extLst>
              <a:ext uri="{FF2B5EF4-FFF2-40B4-BE49-F238E27FC236}">
                <a16:creationId xmlns:a16="http://schemas.microsoft.com/office/drawing/2014/main" id="{4802AA64-7AF2-44BD-924D-8494DEB1AB0E}"/>
              </a:ext>
            </a:extLst>
          </p:cNvPr>
          <p:cNvGrpSpPr/>
          <p:nvPr/>
        </p:nvGrpSpPr>
        <p:grpSpPr>
          <a:xfrm>
            <a:off x="357281" y="4166004"/>
            <a:ext cx="915515" cy="915515"/>
            <a:chOff x="1024626" y="3363384"/>
            <a:chExt cx="1094172" cy="1094172"/>
          </a:xfrm>
        </p:grpSpPr>
        <p:sp>
          <p:nvSpPr>
            <p:cNvPr id="32" name="AutoShape 4">
              <a:extLst>
                <a:ext uri="{FF2B5EF4-FFF2-40B4-BE49-F238E27FC236}">
                  <a16:creationId xmlns:a16="http://schemas.microsoft.com/office/drawing/2014/main" id="{BE748477-6C2E-4739-8FE8-37B5B5360E3C}"/>
                </a:ext>
              </a:extLst>
            </p:cNvPr>
            <p:cNvSpPr/>
            <p:nvPr/>
          </p:nvSpPr>
          <p:spPr>
            <a:xfrm>
              <a:off x="1024626" y="3363384"/>
              <a:ext cx="1094172" cy="1094172"/>
            </a:xfrm>
            <a:prstGeom prst="ellipse">
              <a:avLst/>
            </a:prstGeom>
            <a:solidFill>
              <a:schemeClr val="accent1"/>
            </a:solidFill>
            <a:ln cap="flat" cmpd="sng">
              <a:prstDash val="solid"/>
            </a:ln>
          </p:spPr>
          <p:txBody>
            <a:bodyPr vert="horz" lIns="91440" tIns="45720" rIns="91440" bIns="45720" anchor="ctr">
              <a:normAutofit/>
            </a:bodyPr>
            <a:lstStyle/>
            <a:p>
              <a:pPr marL="0" algn="ctr"/>
              <a:endParaRPr/>
            </a:p>
          </p:txBody>
        </p:sp>
        <p:sp>
          <p:nvSpPr>
            <p:cNvPr id="33" name="TextBox 5">
              <a:extLst>
                <a:ext uri="{FF2B5EF4-FFF2-40B4-BE49-F238E27FC236}">
                  <a16:creationId xmlns:a16="http://schemas.microsoft.com/office/drawing/2014/main" id="{B697ADCE-B008-4A49-BFE8-181EC8FDAE98}"/>
                </a:ext>
              </a:extLst>
            </p:cNvPr>
            <p:cNvSpPr txBox="1"/>
            <p:nvPr/>
          </p:nvSpPr>
          <p:spPr>
            <a:xfrm>
              <a:off x="1161570" y="3618082"/>
              <a:ext cx="820284" cy="584775"/>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04</a:t>
              </a:r>
              <a:endParaRPr lang="en-US" sz="1100" dirty="0"/>
            </a:p>
          </p:txBody>
        </p:sp>
      </p:grpSp>
      <p:grpSp>
        <p:nvGrpSpPr>
          <p:cNvPr id="34" name="Group 7">
            <a:extLst>
              <a:ext uri="{FF2B5EF4-FFF2-40B4-BE49-F238E27FC236}">
                <a16:creationId xmlns:a16="http://schemas.microsoft.com/office/drawing/2014/main" id="{F53FA933-3BEF-4811-A914-C214A61C148A}"/>
              </a:ext>
            </a:extLst>
          </p:cNvPr>
          <p:cNvGrpSpPr/>
          <p:nvPr/>
        </p:nvGrpSpPr>
        <p:grpSpPr>
          <a:xfrm>
            <a:off x="3159119" y="4167513"/>
            <a:ext cx="915515" cy="915515"/>
            <a:chOff x="1024626" y="3363384"/>
            <a:chExt cx="1094172" cy="1094172"/>
          </a:xfrm>
          <a:solidFill>
            <a:schemeClr val="accent3">
              <a:lumMod val="75000"/>
            </a:schemeClr>
          </a:solidFill>
        </p:grpSpPr>
        <p:sp>
          <p:nvSpPr>
            <p:cNvPr id="35" name="AutoShape 8">
              <a:extLst>
                <a:ext uri="{FF2B5EF4-FFF2-40B4-BE49-F238E27FC236}">
                  <a16:creationId xmlns:a16="http://schemas.microsoft.com/office/drawing/2014/main" id="{298D29D0-75BC-48E0-ABFB-58E766B500D5}"/>
                </a:ext>
              </a:extLst>
            </p:cNvPr>
            <p:cNvSpPr/>
            <p:nvPr/>
          </p:nvSpPr>
          <p:spPr>
            <a:xfrm>
              <a:off x="1024626" y="3363384"/>
              <a:ext cx="1094172" cy="1094172"/>
            </a:xfrm>
            <a:prstGeom prst="ellipse">
              <a:avLst/>
            </a:prstGeom>
            <a:grpFill/>
            <a:ln cap="flat" cmpd="sng">
              <a:prstDash val="solid"/>
            </a:ln>
          </p:spPr>
          <p:txBody>
            <a:bodyPr vert="horz" lIns="91440" tIns="45720" rIns="91440" bIns="45720" anchor="ctr">
              <a:normAutofit/>
            </a:bodyPr>
            <a:lstStyle/>
            <a:p>
              <a:pPr marL="0" algn="ctr"/>
              <a:endParaRPr/>
            </a:p>
          </p:txBody>
        </p:sp>
        <p:sp>
          <p:nvSpPr>
            <p:cNvPr id="36" name="TextBox 9">
              <a:extLst>
                <a:ext uri="{FF2B5EF4-FFF2-40B4-BE49-F238E27FC236}">
                  <a16:creationId xmlns:a16="http://schemas.microsoft.com/office/drawing/2014/main" id="{8B4C2A8C-C034-4C6C-B518-4A71BA15D445}"/>
                </a:ext>
              </a:extLst>
            </p:cNvPr>
            <p:cNvSpPr txBox="1"/>
            <p:nvPr/>
          </p:nvSpPr>
          <p:spPr>
            <a:xfrm>
              <a:off x="1161570" y="3618082"/>
              <a:ext cx="820284" cy="584775"/>
            </a:xfrm>
            <a:prstGeom prst="rect">
              <a:avLst/>
            </a:prstGeom>
            <a:grpFill/>
            <a:ln cap="rnd" cmpd="sng">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05</a:t>
              </a:r>
              <a:endParaRPr lang="en-US" sz="1100" dirty="0"/>
            </a:p>
          </p:txBody>
        </p:sp>
      </p:grpSp>
      <p:grpSp>
        <p:nvGrpSpPr>
          <p:cNvPr id="37" name="Group 11">
            <a:extLst>
              <a:ext uri="{FF2B5EF4-FFF2-40B4-BE49-F238E27FC236}">
                <a16:creationId xmlns:a16="http://schemas.microsoft.com/office/drawing/2014/main" id="{34252AC3-3ED2-4EDB-9B49-D52CC37B0E2D}"/>
              </a:ext>
            </a:extLst>
          </p:cNvPr>
          <p:cNvGrpSpPr/>
          <p:nvPr/>
        </p:nvGrpSpPr>
        <p:grpSpPr>
          <a:xfrm>
            <a:off x="5707735" y="4132200"/>
            <a:ext cx="915515" cy="915515"/>
            <a:chOff x="1024626" y="3363384"/>
            <a:chExt cx="1094172" cy="1094172"/>
          </a:xfrm>
          <a:solidFill>
            <a:schemeClr val="accent6"/>
          </a:solidFill>
        </p:grpSpPr>
        <p:sp>
          <p:nvSpPr>
            <p:cNvPr id="38" name="AutoShape 12">
              <a:extLst>
                <a:ext uri="{FF2B5EF4-FFF2-40B4-BE49-F238E27FC236}">
                  <a16:creationId xmlns:a16="http://schemas.microsoft.com/office/drawing/2014/main" id="{4CF60BA3-47F9-48E3-8475-BF39E7B19B98}"/>
                </a:ext>
              </a:extLst>
            </p:cNvPr>
            <p:cNvSpPr/>
            <p:nvPr/>
          </p:nvSpPr>
          <p:spPr>
            <a:xfrm>
              <a:off x="1024626" y="3363384"/>
              <a:ext cx="1094172" cy="1094172"/>
            </a:xfrm>
            <a:prstGeom prst="ellipse">
              <a:avLst/>
            </a:prstGeom>
            <a:grpFill/>
            <a:ln cap="flat" cmpd="sng">
              <a:solidFill>
                <a:schemeClr val="accent6"/>
              </a:solidFill>
              <a:prstDash val="solid"/>
            </a:ln>
          </p:spPr>
          <p:txBody>
            <a:bodyPr vert="horz" lIns="91440" tIns="45720" rIns="91440" bIns="45720" anchor="ctr">
              <a:normAutofit/>
            </a:bodyPr>
            <a:lstStyle/>
            <a:p>
              <a:pPr marL="0" algn="ctr"/>
              <a:endParaRPr/>
            </a:p>
          </p:txBody>
        </p:sp>
        <p:sp>
          <p:nvSpPr>
            <p:cNvPr id="39" name="TextBox 13">
              <a:extLst>
                <a:ext uri="{FF2B5EF4-FFF2-40B4-BE49-F238E27FC236}">
                  <a16:creationId xmlns:a16="http://schemas.microsoft.com/office/drawing/2014/main" id="{8C195420-82F2-4DFC-9785-57078729A132}"/>
                </a:ext>
              </a:extLst>
            </p:cNvPr>
            <p:cNvSpPr txBox="1"/>
            <p:nvPr/>
          </p:nvSpPr>
          <p:spPr>
            <a:xfrm>
              <a:off x="1161570" y="3618082"/>
              <a:ext cx="820284" cy="584775"/>
            </a:xfrm>
            <a:prstGeom prst="rect">
              <a:avLst/>
            </a:prstGeom>
            <a:grpFill/>
            <a:ln cap="rnd" cmpd="sng">
              <a:solidFill>
                <a:schemeClr val="accent6"/>
              </a:solidFill>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06</a:t>
              </a:r>
              <a:endParaRPr lang="en-US" sz="1100" dirty="0"/>
            </a:p>
          </p:txBody>
        </p:sp>
      </p:grpSp>
      <p:cxnSp>
        <p:nvCxnSpPr>
          <p:cNvPr id="40" name="Connector 6">
            <a:extLst>
              <a:ext uri="{FF2B5EF4-FFF2-40B4-BE49-F238E27FC236}">
                <a16:creationId xmlns:a16="http://schemas.microsoft.com/office/drawing/2014/main" id="{397DC316-A9F2-4B5C-B828-13FE2F21E30B}"/>
              </a:ext>
            </a:extLst>
          </p:cNvPr>
          <p:cNvCxnSpPr>
            <a:cxnSpLocks/>
            <a:stCxn id="32" idx="4"/>
          </p:cNvCxnSpPr>
          <p:nvPr/>
        </p:nvCxnSpPr>
        <p:spPr>
          <a:xfrm>
            <a:off x="815039" y="5081519"/>
            <a:ext cx="0" cy="308621"/>
          </a:xfrm>
          <a:prstGeom prst="line">
            <a:avLst/>
          </a:prstGeom>
          <a:ln w="15875" cap="flat" cmpd="sng">
            <a:solidFill>
              <a:schemeClr val="accent1"/>
            </a:solidFill>
            <a:prstDash val="solid"/>
            <a:tailEnd type="oval"/>
          </a:ln>
        </p:spPr>
      </p:cxnSp>
      <p:cxnSp>
        <p:nvCxnSpPr>
          <p:cNvPr id="41" name="Connector 6">
            <a:extLst>
              <a:ext uri="{FF2B5EF4-FFF2-40B4-BE49-F238E27FC236}">
                <a16:creationId xmlns:a16="http://schemas.microsoft.com/office/drawing/2014/main" id="{87A7FA03-5F42-43F9-AA40-C3A46A6C1130}"/>
              </a:ext>
            </a:extLst>
          </p:cNvPr>
          <p:cNvCxnSpPr>
            <a:cxnSpLocks/>
            <a:stCxn id="35" idx="4"/>
          </p:cNvCxnSpPr>
          <p:nvPr/>
        </p:nvCxnSpPr>
        <p:spPr>
          <a:xfrm flipH="1">
            <a:off x="3616876" y="5083028"/>
            <a:ext cx="1" cy="383188"/>
          </a:xfrm>
          <a:prstGeom prst="line">
            <a:avLst/>
          </a:prstGeom>
          <a:ln>
            <a:solidFill>
              <a:schemeClr val="bg2">
                <a:lumMod val="60000"/>
                <a:lumOff val="40000"/>
              </a:schemeClr>
            </a:solidFill>
            <a:tailEnd type="oval"/>
          </a:ln>
        </p:spPr>
        <p:style>
          <a:lnRef idx="1">
            <a:schemeClr val="accent4"/>
          </a:lnRef>
          <a:fillRef idx="0">
            <a:schemeClr val="accent4"/>
          </a:fillRef>
          <a:effectRef idx="0">
            <a:schemeClr val="accent4"/>
          </a:effectRef>
          <a:fontRef idx="minor">
            <a:schemeClr val="tx1"/>
          </a:fontRef>
        </p:style>
      </p:cxnSp>
      <p:cxnSp>
        <p:nvCxnSpPr>
          <p:cNvPr id="42" name="Connector 6">
            <a:extLst>
              <a:ext uri="{FF2B5EF4-FFF2-40B4-BE49-F238E27FC236}">
                <a16:creationId xmlns:a16="http://schemas.microsoft.com/office/drawing/2014/main" id="{7EC61FE1-C5CD-4C13-9501-2F3B659F423C}"/>
              </a:ext>
            </a:extLst>
          </p:cNvPr>
          <p:cNvCxnSpPr>
            <a:cxnSpLocks/>
            <a:stCxn id="38" idx="4"/>
          </p:cNvCxnSpPr>
          <p:nvPr/>
        </p:nvCxnSpPr>
        <p:spPr>
          <a:xfrm flipH="1">
            <a:off x="6165492" y="5047715"/>
            <a:ext cx="1" cy="383188"/>
          </a:xfrm>
          <a:prstGeom prst="line">
            <a:avLst/>
          </a:prstGeom>
          <a:ln>
            <a:solidFill>
              <a:schemeClr val="accent6"/>
            </a:solidFill>
            <a:tailEnd type="oval"/>
          </a:ln>
        </p:spPr>
        <p:style>
          <a:lnRef idx="1">
            <a:schemeClr val="accent4"/>
          </a:lnRef>
          <a:fillRef idx="0">
            <a:schemeClr val="accent4"/>
          </a:fillRef>
          <a:effectRef idx="0">
            <a:schemeClr val="accent4"/>
          </a:effectRef>
          <a:fontRef idx="minor">
            <a:schemeClr val="tx1"/>
          </a:fontRef>
        </p:style>
      </p:cxnSp>
      <p:sp>
        <p:nvSpPr>
          <p:cNvPr id="43" name="文本框 42">
            <a:extLst>
              <a:ext uri="{FF2B5EF4-FFF2-40B4-BE49-F238E27FC236}">
                <a16:creationId xmlns:a16="http://schemas.microsoft.com/office/drawing/2014/main" id="{9DB712F8-3C7F-4BF4-B3D9-656CA573F865}"/>
              </a:ext>
            </a:extLst>
          </p:cNvPr>
          <p:cNvSpPr txBox="1"/>
          <p:nvPr/>
        </p:nvSpPr>
        <p:spPr>
          <a:xfrm>
            <a:off x="1297391" y="4288191"/>
            <a:ext cx="2591396" cy="646331"/>
          </a:xfrm>
          <a:prstGeom prst="rect">
            <a:avLst/>
          </a:prstGeom>
          <a:noFill/>
        </p:spPr>
        <p:txBody>
          <a:bodyPr wrap="square">
            <a:spAutoFit/>
          </a:bodyPr>
          <a:lstStyle/>
          <a:p>
            <a:r>
              <a:rPr lang="en-US" altLang="zh-CN" b="1" dirty="0">
                <a:solidFill>
                  <a:schemeClr val="tx1"/>
                </a:solidFill>
              </a:rPr>
              <a:t>Change your environment</a:t>
            </a:r>
            <a:endParaRPr lang="zh-CN" altLang="en-US" b="1" dirty="0">
              <a:solidFill>
                <a:schemeClr val="tx1"/>
              </a:solidFill>
            </a:endParaRPr>
          </a:p>
        </p:txBody>
      </p:sp>
      <p:sp>
        <p:nvSpPr>
          <p:cNvPr id="44" name="TextBox 18">
            <a:extLst>
              <a:ext uri="{FF2B5EF4-FFF2-40B4-BE49-F238E27FC236}">
                <a16:creationId xmlns:a16="http://schemas.microsoft.com/office/drawing/2014/main" id="{C3665C82-95A6-4736-AAE5-B298966E248D}"/>
              </a:ext>
            </a:extLst>
          </p:cNvPr>
          <p:cNvSpPr txBox="1"/>
          <p:nvPr/>
        </p:nvSpPr>
        <p:spPr>
          <a:xfrm>
            <a:off x="4138727" y="4404604"/>
            <a:ext cx="1734084"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a:solidFill>
                  <a:srgbClr val="000000"/>
                </a:solidFill>
                <a:latin typeface="微软雅黑"/>
                <a:ea typeface="微软雅黑"/>
              </a:rPr>
              <a:t>Talk it out</a:t>
            </a:r>
            <a:endParaRPr lang="en-US" sz="1100" dirty="0"/>
          </a:p>
        </p:txBody>
      </p:sp>
      <p:sp>
        <p:nvSpPr>
          <p:cNvPr id="45" name="TextBox 20">
            <a:extLst>
              <a:ext uri="{FF2B5EF4-FFF2-40B4-BE49-F238E27FC236}">
                <a16:creationId xmlns:a16="http://schemas.microsoft.com/office/drawing/2014/main" id="{7E230517-7D48-4788-BCE6-43EC948318FA}"/>
              </a:ext>
            </a:extLst>
          </p:cNvPr>
          <p:cNvSpPr txBox="1"/>
          <p:nvPr/>
        </p:nvSpPr>
        <p:spPr>
          <a:xfrm>
            <a:off x="6737834" y="4370985"/>
            <a:ext cx="2512236"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err="1">
                <a:solidFill>
                  <a:srgbClr val="000000"/>
                </a:solidFill>
                <a:latin typeface="微软雅黑"/>
                <a:ea typeface="微软雅黑"/>
              </a:rPr>
              <a:t>Freewrite</a:t>
            </a:r>
            <a:endParaRPr lang="en-US" sz="1100" dirty="0"/>
          </a:p>
        </p:txBody>
      </p:sp>
      <p:sp>
        <p:nvSpPr>
          <p:cNvPr id="75" name="TextBox 19">
            <a:extLst>
              <a:ext uri="{FF2B5EF4-FFF2-40B4-BE49-F238E27FC236}">
                <a16:creationId xmlns:a16="http://schemas.microsoft.com/office/drawing/2014/main" id="{DD96E752-9545-474A-8B8C-070F5B580DAF}"/>
              </a:ext>
            </a:extLst>
          </p:cNvPr>
          <p:cNvSpPr txBox="1"/>
          <p:nvPr/>
        </p:nvSpPr>
        <p:spPr>
          <a:xfrm>
            <a:off x="395536" y="1007194"/>
            <a:ext cx="6790749" cy="400110"/>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Effective methods to overcome writer’s block</a:t>
            </a:r>
          </a:p>
        </p:txBody>
      </p:sp>
      <p:sp>
        <p:nvSpPr>
          <p:cNvPr id="76" name="TextBox 16">
            <a:extLst>
              <a:ext uri="{FF2B5EF4-FFF2-40B4-BE49-F238E27FC236}">
                <a16:creationId xmlns:a16="http://schemas.microsoft.com/office/drawing/2014/main" id="{E6926C5D-96EF-4D42-91C8-DB0594309E40}"/>
              </a:ext>
            </a:extLst>
          </p:cNvPr>
          <p:cNvSpPr txBox="1"/>
          <p:nvPr/>
        </p:nvSpPr>
        <p:spPr>
          <a:xfrm>
            <a:off x="1302558" y="2580811"/>
            <a:ext cx="1910387" cy="646331"/>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Quality of draft is not that important. Write it and then revise it</a:t>
            </a:r>
            <a:endParaRPr lang="en-US" sz="1000" dirty="0"/>
          </a:p>
        </p:txBody>
      </p:sp>
      <p:sp>
        <p:nvSpPr>
          <p:cNvPr id="77" name="TextBox 16">
            <a:extLst>
              <a:ext uri="{FF2B5EF4-FFF2-40B4-BE49-F238E27FC236}">
                <a16:creationId xmlns:a16="http://schemas.microsoft.com/office/drawing/2014/main" id="{A444B7FA-DDED-4C5A-A8DF-C136B2969E09}"/>
              </a:ext>
            </a:extLst>
          </p:cNvPr>
          <p:cNvSpPr txBox="1"/>
          <p:nvPr/>
        </p:nvSpPr>
        <p:spPr>
          <a:xfrm>
            <a:off x="4097937" y="2731258"/>
            <a:ext cx="1846645" cy="461665"/>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Divide the task into reachable steps</a:t>
            </a:r>
            <a:endParaRPr lang="en-US" sz="1000" dirty="0"/>
          </a:p>
        </p:txBody>
      </p:sp>
      <p:sp>
        <p:nvSpPr>
          <p:cNvPr id="78" name="TextBox 16">
            <a:extLst>
              <a:ext uri="{FF2B5EF4-FFF2-40B4-BE49-F238E27FC236}">
                <a16:creationId xmlns:a16="http://schemas.microsoft.com/office/drawing/2014/main" id="{FA12A484-8D0B-4E7F-A9A8-86378F9EE48F}"/>
              </a:ext>
            </a:extLst>
          </p:cNvPr>
          <p:cNvSpPr txBox="1"/>
          <p:nvPr/>
        </p:nvSpPr>
        <p:spPr>
          <a:xfrm>
            <a:off x="6756361" y="2721617"/>
            <a:ext cx="1846645" cy="646331"/>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Then choose the better version to solve the stuck</a:t>
            </a:r>
            <a:endParaRPr lang="en-US" sz="1000" dirty="0"/>
          </a:p>
        </p:txBody>
      </p:sp>
      <p:sp>
        <p:nvSpPr>
          <p:cNvPr id="79" name="TextBox 16">
            <a:extLst>
              <a:ext uri="{FF2B5EF4-FFF2-40B4-BE49-F238E27FC236}">
                <a16:creationId xmlns:a16="http://schemas.microsoft.com/office/drawing/2014/main" id="{8E7011C1-0537-4AD8-8A46-9EDB10D20014}"/>
              </a:ext>
            </a:extLst>
          </p:cNvPr>
          <p:cNvSpPr txBox="1"/>
          <p:nvPr/>
        </p:nvSpPr>
        <p:spPr>
          <a:xfrm>
            <a:off x="1203153" y="4969384"/>
            <a:ext cx="1910387" cy="646331"/>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Easy to reach</a:t>
            </a:r>
          </a:p>
          <a:p>
            <a:pPr marL="0" algn="l">
              <a:defRPr/>
            </a:pPr>
            <a:r>
              <a:rPr lang="en-US" sz="1200" dirty="0">
                <a:solidFill>
                  <a:srgbClr val="000000"/>
                </a:solidFill>
                <a:latin typeface="微软雅黑"/>
                <a:ea typeface="微软雅黑"/>
              </a:rPr>
              <a:t>Different sight, sound, touch, and smell</a:t>
            </a:r>
            <a:endParaRPr lang="en-US" sz="1000" dirty="0"/>
          </a:p>
        </p:txBody>
      </p:sp>
      <p:sp>
        <p:nvSpPr>
          <p:cNvPr id="80" name="TextBox 16">
            <a:extLst>
              <a:ext uri="{FF2B5EF4-FFF2-40B4-BE49-F238E27FC236}">
                <a16:creationId xmlns:a16="http://schemas.microsoft.com/office/drawing/2014/main" id="{25D7456A-DF9E-46ED-9ABE-0207554DBAB3}"/>
              </a:ext>
            </a:extLst>
          </p:cNvPr>
          <p:cNvSpPr txBox="1"/>
          <p:nvPr/>
        </p:nvSpPr>
        <p:spPr>
          <a:xfrm>
            <a:off x="4120213" y="5022406"/>
            <a:ext cx="1910387" cy="276999"/>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Record and listen</a:t>
            </a:r>
            <a:endParaRPr lang="en-US" sz="1000" dirty="0"/>
          </a:p>
        </p:txBody>
      </p:sp>
      <p:sp>
        <p:nvSpPr>
          <p:cNvPr id="81" name="TextBox 16">
            <a:extLst>
              <a:ext uri="{FF2B5EF4-FFF2-40B4-BE49-F238E27FC236}">
                <a16:creationId xmlns:a16="http://schemas.microsoft.com/office/drawing/2014/main" id="{27B0601C-E119-458B-A0F6-EC4031241EDC}"/>
              </a:ext>
            </a:extLst>
          </p:cNvPr>
          <p:cNvSpPr txBox="1"/>
          <p:nvPr/>
        </p:nvSpPr>
        <p:spPr>
          <a:xfrm>
            <a:off x="6729726" y="4951456"/>
            <a:ext cx="1772855" cy="646331"/>
          </a:xfrm>
          <a:prstGeom prst="rect">
            <a:avLst/>
          </a:prstGeom>
          <a:noFill/>
        </p:spPr>
        <p:txBody>
          <a:bodyPr vert="horz" wrap="square" lIns="91440" tIns="45720" rIns="91440" bIns="45720" rtlCol="0" anchor="ctr">
            <a:spAutoFit/>
          </a:bodyPr>
          <a:lstStyle/>
          <a:p>
            <a:pPr marL="0" algn="l">
              <a:defRPr/>
            </a:pPr>
            <a:r>
              <a:rPr lang="en-US" sz="1200" dirty="0">
                <a:solidFill>
                  <a:srgbClr val="000000"/>
                </a:solidFill>
                <a:latin typeface="微软雅黑"/>
                <a:ea typeface="微软雅黑"/>
              </a:rPr>
              <a:t>Set a timer and write whatever comes to your mind </a:t>
            </a:r>
          </a:p>
        </p:txBody>
      </p:sp>
    </p:spTree>
    <p:extLst>
      <p:ext uri="{BB962C8B-B14F-4D97-AF65-F5344CB8AC3E}">
        <p14:creationId xmlns:p14="http://schemas.microsoft.com/office/powerpoint/2010/main" val="3456025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1909856" y="119992"/>
            <a:ext cx="4641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57200">
              <a:buClrTx/>
              <a:buSzTx/>
            </a:pPr>
            <a:r>
              <a:rPr lang="en-US" altLang="zh-CN" sz="2800" b="1" dirty="0">
                <a:solidFill>
                  <a:srgbClr val="C00000"/>
                </a:solidFill>
                <a:latin typeface="Arial" panose="020B0604020202020204" pitchFamily="34" charset="0"/>
                <a:ea typeface="微软雅黑" panose="020B0503020204020204" pitchFamily="34" charset="-122"/>
              </a:rPr>
              <a:t>Coping with writer's block</a:t>
            </a:r>
            <a:endParaRPr lang="zh-CN" altLang="en-US" sz="2800" b="1" dirty="0">
              <a:solidFill>
                <a:srgbClr val="C00000"/>
              </a:solidFill>
              <a:latin typeface="Arial" panose="020B0604020202020204" pitchFamily="34" charset="0"/>
              <a:ea typeface="微软雅黑" panose="020B0503020204020204" pitchFamily="34" charset="-122"/>
            </a:endParaRPr>
          </a:p>
        </p:txBody>
      </p:sp>
      <p:grpSp>
        <p:nvGrpSpPr>
          <p:cNvPr id="53" name="Group 3">
            <a:extLst>
              <a:ext uri="{FF2B5EF4-FFF2-40B4-BE49-F238E27FC236}">
                <a16:creationId xmlns:a16="http://schemas.microsoft.com/office/drawing/2014/main" id="{C1B306AB-A83B-4EEE-8421-CDC122060D45}"/>
              </a:ext>
            </a:extLst>
          </p:cNvPr>
          <p:cNvGrpSpPr/>
          <p:nvPr/>
        </p:nvGrpSpPr>
        <p:grpSpPr>
          <a:xfrm>
            <a:off x="714774" y="3236939"/>
            <a:ext cx="915515" cy="915515"/>
            <a:chOff x="1024626" y="3363384"/>
            <a:chExt cx="1094172" cy="1094172"/>
          </a:xfrm>
        </p:grpSpPr>
        <p:sp>
          <p:nvSpPr>
            <p:cNvPr id="54" name="AutoShape 4">
              <a:extLst>
                <a:ext uri="{FF2B5EF4-FFF2-40B4-BE49-F238E27FC236}">
                  <a16:creationId xmlns:a16="http://schemas.microsoft.com/office/drawing/2014/main" id="{1C17E3E3-DBD2-411C-A4D8-B1E2F2164237}"/>
                </a:ext>
              </a:extLst>
            </p:cNvPr>
            <p:cNvSpPr/>
            <p:nvPr/>
          </p:nvSpPr>
          <p:spPr>
            <a:xfrm>
              <a:off x="1024626" y="3363384"/>
              <a:ext cx="1094172" cy="1094172"/>
            </a:xfrm>
            <a:prstGeom prst="ellipse">
              <a:avLst/>
            </a:prstGeom>
            <a:solidFill>
              <a:schemeClr val="accent1"/>
            </a:solidFill>
            <a:ln cap="flat" cmpd="sng">
              <a:prstDash val="solid"/>
            </a:ln>
          </p:spPr>
          <p:txBody>
            <a:bodyPr vert="horz" lIns="91440" tIns="45720" rIns="91440" bIns="45720" anchor="ctr">
              <a:normAutofit/>
            </a:bodyPr>
            <a:lstStyle/>
            <a:p>
              <a:pPr marL="0" algn="ctr"/>
              <a:endParaRPr/>
            </a:p>
          </p:txBody>
        </p:sp>
        <p:sp>
          <p:nvSpPr>
            <p:cNvPr id="55" name="TextBox 5">
              <a:extLst>
                <a:ext uri="{FF2B5EF4-FFF2-40B4-BE49-F238E27FC236}">
                  <a16:creationId xmlns:a16="http://schemas.microsoft.com/office/drawing/2014/main" id="{CA3F479C-770D-47B8-B0F7-A2F885DB5BBD}"/>
                </a:ext>
              </a:extLst>
            </p:cNvPr>
            <p:cNvSpPr txBox="1"/>
            <p:nvPr/>
          </p:nvSpPr>
          <p:spPr>
            <a:xfrm>
              <a:off x="1161570" y="3618082"/>
              <a:ext cx="820284" cy="584775"/>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07</a:t>
              </a:r>
              <a:endParaRPr lang="en-US" sz="1100" dirty="0"/>
            </a:p>
          </p:txBody>
        </p:sp>
      </p:grpSp>
      <p:cxnSp>
        <p:nvCxnSpPr>
          <p:cNvPr id="56" name="Connector 6">
            <a:extLst>
              <a:ext uri="{FF2B5EF4-FFF2-40B4-BE49-F238E27FC236}">
                <a16:creationId xmlns:a16="http://schemas.microsoft.com/office/drawing/2014/main" id="{8589B61D-4A40-4D10-A893-8BC6AC007B52}"/>
              </a:ext>
            </a:extLst>
          </p:cNvPr>
          <p:cNvCxnSpPr>
            <a:cxnSpLocks/>
          </p:cNvCxnSpPr>
          <p:nvPr/>
        </p:nvCxnSpPr>
        <p:spPr>
          <a:xfrm flipH="1" flipV="1">
            <a:off x="1157419" y="2929496"/>
            <a:ext cx="5314" cy="353120"/>
          </a:xfrm>
          <a:prstGeom prst="line">
            <a:avLst/>
          </a:prstGeom>
          <a:ln w="15875" cap="flat" cmpd="sng">
            <a:solidFill>
              <a:schemeClr val="accent1"/>
            </a:solidFill>
            <a:prstDash val="solid"/>
            <a:tailEnd type="oval"/>
          </a:ln>
        </p:spPr>
      </p:cxnSp>
      <p:grpSp>
        <p:nvGrpSpPr>
          <p:cNvPr id="57" name="Group 7">
            <a:extLst>
              <a:ext uri="{FF2B5EF4-FFF2-40B4-BE49-F238E27FC236}">
                <a16:creationId xmlns:a16="http://schemas.microsoft.com/office/drawing/2014/main" id="{EEA76853-365E-4068-B0E8-9E5C267F3DCA}"/>
              </a:ext>
            </a:extLst>
          </p:cNvPr>
          <p:cNvGrpSpPr/>
          <p:nvPr/>
        </p:nvGrpSpPr>
        <p:grpSpPr>
          <a:xfrm>
            <a:off x="3516612" y="3238448"/>
            <a:ext cx="915515" cy="915515"/>
            <a:chOff x="1024626" y="3363384"/>
            <a:chExt cx="1094172" cy="1094172"/>
          </a:xfrm>
          <a:solidFill>
            <a:schemeClr val="accent3">
              <a:lumMod val="75000"/>
            </a:schemeClr>
          </a:solidFill>
        </p:grpSpPr>
        <p:sp>
          <p:nvSpPr>
            <p:cNvPr id="58" name="AutoShape 8">
              <a:extLst>
                <a:ext uri="{FF2B5EF4-FFF2-40B4-BE49-F238E27FC236}">
                  <a16:creationId xmlns:a16="http://schemas.microsoft.com/office/drawing/2014/main" id="{321BD8F2-9736-44AD-8C74-370B9A2B88BA}"/>
                </a:ext>
              </a:extLst>
            </p:cNvPr>
            <p:cNvSpPr/>
            <p:nvPr/>
          </p:nvSpPr>
          <p:spPr>
            <a:xfrm>
              <a:off x="1024626" y="3363384"/>
              <a:ext cx="1094172" cy="1094172"/>
            </a:xfrm>
            <a:prstGeom prst="ellipse">
              <a:avLst/>
            </a:prstGeom>
            <a:grpFill/>
            <a:ln cap="flat" cmpd="sng">
              <a:prstDash val="solid"/>
            </a:ln>
          </p:spPr>
          <p:txBody>
            <a:bodyPr vert="horz" lIns="91440" tIns="45720" rIns="91440" bIns="45720" anchor="ctr">
              <a:normAutofit/>
            </a:bodyPr>
            <a:lstStyle/>
            <a:p>
              <a:pPr marL="0" algn="ctr"/>
              <a:endParaRPr/>
            </a:p>
          </p:txBody>
        </p:sp>
        <p:sp>
          <p:nvSpPr>
            <p:cNvPr id="59" name="TextBox 9">
              <a:extLst>
                <a:ext uri="{FF2B5EF4-FFF2-40B4-BE49-F238E27FC236}">
                  <a16:creationId xmlns:a16="http://schemas.microsoft.com/office/drawing/2014/main" id="{B3EA86AA-2738-426B-92DE-1FBE297D661B}"/>
                </a:ext>
              </a:extLst>
            </p:cNvPr>
            <p:cNvSpPr txBox="1"/>
            <p:nvPr/>
          </p:nvSpPr>
          <p:spPr>
            <a:xfrm>
              <a:off x="1161570" y="3618082"/>
              <a:ext cx="820284" cy="584775"/>
            </a:xfrm>
            <a:prstGeom prst="rect">
              <a:avLst/>
            </a:prstGeom>
            <a:grpFill/>
            <a:ln cap="rnd" cmpd="sng">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08</a:t>
              </a:r>
              <a:endParaRPr lang="en-US" sz="1100" dirty="0"/>
            </a:p>
          </p:txBody>
        </p:sp>
      </p:grpSp>
      <p:cxnSp>
        <p:nvCxnSpPr>
          <p:cNvPr id="60" name="Connector 10">
            <a:extLst>
              <a:ext uri="{FF2B5EF4-FFF2-40B4-BE49-F238E27FC236}">
                <a16:creationId xmlns:a16="http://schemas.microsoft.com/office/drawing/2014/main" id="{6E8748B3-272F-4F5A-AAD9-2C4D58118D50}"/>
              </a:ext>
            </a:extLst>
          </p:cNvPr>
          <p:cNvCxnSpPr>
            <a:cxnSpLocks/>
            <a:stCxn id="58" idx="0"/>
          </p:cNvCxnSpPr>
          <p:nvPr/>
        </p:nvCxnSpPr>
        <p:spPr>
          <a:xfrm flipH="1" flipV="1">
            <a:off x="3974369" y="2910468"/>
            <a:ext cx="1" cy="327980"/>
          </a:xfrm>
          <a:prstGeom prst="line">
            <a:avLst/>
          </a:prstGeom>
          <a:ln w="15875" cap="flat" cmpd="sng">
            <a:solidFill>
              <a:srgbClr val="000000">
                <a:alpha val="40000"/>
                <a:lumMod val="50000"/>
                <a:lumOff val="50000"/>
              </a:srgbClr>
            </a:solidFill>
            <a:prstDash val="solid"/>
            <a:tailEnd type="oval"/>
          </a:ln>
        </p:spPr>
      </p:cxnSp>
      <p:grpSp>
        <p:nvGrpSpPr>
          <p:cNvPr id="61" name="Group 11">
            <a:extLst>
              <a:ext uri="{FF2B5EF4-FFF2-40B4-BE49-F238E27FC236}">
                <a16:creationId xmlns:a16="http://schemas.microsoft.com/office/drawing/2014/main" id="{5C2C6347-5849-4ACB-9B7A-C1B24F7F7D81}"/>
              </a:ext>
            </a:extLst>
          </p:cNvPr>
          <p:cNvGrpSpPr/>
          <p:nvPr/>
        </p:nvGrpSpPr>
        <p:grpSpPr>
          <a:xfrm>
            <a:off x="6065228" y="3203135"/>
            <a:ext cx="915515" cy="915515"/>
            <a:chOff x="1024626" y="3363384"/>
            <a:chExt cx="1094172" cy="1094172"/>
          </a:xfrm>
          <a:solidFill>
            <a:schemeClr val="accent6"/>
          </a:solidFill>
        </p:grpSpPr>
        <p:sp>
          <p:nvSpPr>
            <p:cNvPr id="62" name="AutoShape 12">
              <a:extLst>
                <a:ext uri="{FF2B5EF4-FFF2-40B4-BE49-F238E27FC236}">
                  <a16:creationId xmlns:a16="http://schemas.microsoft.com/office/drawing/2014/main" id="{8D3BF6B3-DC9F-4738-A2FA-023BE6F58CF4}"/>
                </a:ext>
              </a:extLst>
            </p:cNvPr>
            <p:cNvSpPr/>
            <p:nvPr/>
          </p:nvSpPr>
          <p:spPr>
            <a:xfrm>
              <a:off x="1024626" y="3363384"/>
              <a:ext cx="1094172" cy="1094172"/>
            </a:xfrm>
            <a:prstGeom prst="ellipse">
              <a:avLst/>
            </a:prstGeom>
            <a:grpFill/>
            <a:ln cap="flat" cmpd="sng">
              <a:solidFill>
                <a:schemeClr val="accent6"/>
              </a:solidFill>
              <a:prstDash val="solid"/>
            </a:ln>
          </p:spPr>
          <p:txBody>
            <a:bodyPr vert="horz" lIns="91440" tIns="45720" rIns="91440" bIns="45720" anchor="ctr">
              <a:normAutofit/>
            </a:bodyPr>
            <a:lstStyle/>
            <a:p>
              <a:pPr marL="0" algn="ctr"/>
              <a:endParaRPr/>
            </a:p>
          </p:txBody>
        </p:sp>
        <p:sp>
          <p:nvSpPr>
            <p:cNvPr id="63" name="TextBox 13">
              <a:extLst>
                <a:ext uri="{FF2B5EF4-FFF2-40B4-BE49-F238E27FC236}">
                  <a16:creationId xmlns:a16="http://schemas.microsoft.com/office/drawing/2014/main" id="{EDF3A194-1BE5-4688-9339-778901633579}"/>
                </a:ext>
              </a:extLst>
            </p:cNvPr>
            <p:cNvSpPr txBox="1"/>
            <p:nvPr/>
          </p:nvSpPr>
          <p:spPr>
            <a:xfrm>
              <a:off x="1161570" y="3618082"/>
              <a:ext cx="820284" cy="584775"/>
            </a:xfrm>
            <a:prstGeom prst="rect">
              <a:avLst/>
            </a:prstGeom>
            <a:grpFill/>
            <a:ln cap="rnd" cmpd="sng">
              <a:solidFill>
                <a:schemeClr val="accent6"/>
              </a:solidFill>
              <a:prstDash val="solid"/>
            </a:ln>
          </p:spPr>
          <p:txBody>
            <a:bodyPr rot="0" vert="horz" wrap="square" lIns="91440" tIns="45720" rIns="91440" bIns="45720" rtlCol="0" anchor="ctr">
              <a:prstTxWarp prst="textNoShape">
                <a:avLst/>
              </a:prstTxWarp>
              <a:spAutoFit/>
            </a:bodyPr>
            <a:lstStyle/>
            <a:p>
              <a:pPr marL="0" algn="ctr">
                <a:defRPr/>
              </a:pPr>
              <a:r>
                <a:rPr lang="en-US" sz="3200" b="0" i="0" u="none" baseline="0" dirty="0">
                  <a:solidFill>
                    <a:schemeClr val="lt1"/>
                  </a:solidFill>
                  <a:latin typeface="Arial"/>
                  <a:ea typeface="Arial"/>
                </a:rPr>
                <a:t>09</a:t>
              </a:r>
              <a:endParaRPr lang="en-US" sz="1100" dirty="0"/>
            </a:p>
          </p:txBody>
        </p:sp>
      </p:grpSp>
      <p:cxnSp>
        <p:nvCxnSpPr>
          <p:cNvPr id="64" name="Connector 14">
            <a:extLst>
              <a:ext uri="{FF2B5EF4-FFF2-40B4-BE49-F238E27FC236}">
                <a16:creationId xmlns:a16="http://schemas.microsoft.com/office/drawing/2014/main" id="{EC159304-8C08-4ECB-9D75-D9B040AE3B35}"/>
              </a:ext>
            </a:extLst>
          </p:cNvPr>
          <p:cNvCxnSpPr>
            <a:cxnSpLocks/>
            <a:stCxn id="62" idx="0"/>
          </p:cNvCxnSpPr>
          <p:nvPr/>
        </p:nvCxnSpPr>
        <p:spPr>
          <a:xfrm flipV="1">
            <a:off x="6522986" y="2842884"/>
            <a:ext cx="0" cy="360251"/>
          </a:xfrm>
          <a:prstGeom prst="line">
            <a:avLst/>
          </a:prstGeom>
          <a:ln w="15875" cap="flat" cmpd="sng">
            <a:solidFill>
              <a:schemeClr val="accent6"/>
            </a:solidFill>
            <a:prstDash val="solid"/>
            <a:tailEnd type="oval"/>
          </a:ln>
        </p:spPr>
      </p:cxnSp>
      <p:sp>
        <p:nvSpPr>
          <p:cNvPr id="65" name="TextBox 16">
            <a:extLst>
              <a:ext uri="{FF2B5EF4-FFF2-40B4-BE49-F238E27FC236}">
                <a16:creationId xmlns:a16="http://schemas.microsoft.com/office/drawing/2014/main" id="{7C733E79-2017-49EC-99B1-6D2301B2CC43}"/>
              </a:ext>
            </a:extLst>
          </p:cNvPr>
          <p:cNvSpPr txBox="1"/>
          <p:nvPr/>
        </p:nvSpPr>
        <p:spPr>
          <a:xfrm>
            <a:off x="1892061" y="2739482"/>
            <a:ext cx="1653706"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a:solidFill>
                  <a:srgbClr val="000000"/>
                </a:solidFill>
                <a:latin typeface="微软雅黑"/>
                <a:ea typeface="微软雅黑"/>
              </a:rPr>
              <a:t>Skip ahead</a:t>
            </a:r>
            <a:endParaRPr lang="en-US" sz="1100" dirty="0"/>
          </a:p>
        </p:txBody>
      </p:sp>
      <p:sp>
        <p:nvSpPr>
          <p:cNvPr id="66" name="TextBox 18">
            <a:extLst>
              <a:ext uri="{FF2B5EF4-FFF2-40B4-BE49-F238E27FC236}">
                <a16:creationId xmlns:a16="http://schemas.microsoft.com/office/drawing/2014/main" id="{FB9A7BE5-ACFA-438E-B42E-B4656847473B}"/>
              </a:ext>
            </a:extLst>
          </p:cNvPr>
          <p:cNvSpPr txBox="1"/>
          <p:nvPr/>
        </p:nvSpPr>
        <p:spPr>
          <a:xfrm>
            <a:off x="4139952" y="2708920"/>
            <a:ext cx="2655518"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a:solidFill>
                  <a:srgbClr val="000000"/>
                </a:solidFill>
                <a:latin typeface="微软雅黑"/>
                <a:ea typeface="微软雅黑"/>
              </a:rPr>
              <a:t>Back up</a:t>
            </a:r>
            <a:endParaRPr lang="en-US" sz="1100" dirty="0"/>
          </a:p>
        </p:txBody>
      </p:sp>
      <p:sp>
        <p:nvSpPr>
          <p:cNvPr id="67" name="TextBox 20">
            <a:extLst>
              <a:ext uri="{FF2B5EF4-FFF2-40B4-BE49-F238E27FC236}">
                <a16:creationId xmlns:a16="http://schemas.microsoft.com/office/drawing/2014/main" id="{E23FE85C-22D6-4B66-B25D-2CD1DE89B0AF}"/>
              </a:ext>
            </a:extLst>
          </p:cNvPr>
          <p:cNvSpPr txBox="1"/>
          <p:nvPr/>
        </p:nvSpPr>
        <p:spPr>
          <a:xfrm>
            <a:off x="7044739" y="2824022"/>
            <a:ext cx="2512236" cy="338554"/>
          </a:xfrm>
          <a:prstGeom prst="rect">
            <a:avLst/>
          </a:prstGeom>
          <a:noFill/>
        </p:spPr>
        <p:txBody>
          <a:bodyPr vert="horz" wrap="square" lIns="91440" tIns="45720" rIns="91440" bIns="45720" rtlCol="0" anchor="ctr">
            <a:spAutoFit/>
          </a:bodyPr>
          <a:lstStyle/>
          <a:p>
            <a:pPr marL="0" algn="l">
              <a:defRPr/>
            </a:pPr>
            <a:r>
              <a:rPr lang="en-US" altLang="zh-CN" sz="1600" b="1" i="0" u="none" baseline="0" dirty="0">
                <a:solidFill>
                  <a:srgbClr val="000000"/>
                </a:solidFill>
                <a:latin typeface="微软雅黑"/>
                <a:ea typeface="微软雅黑"/>
              </a:rPr>
              <a:t>Take a break</a:t>
            </a:r>
            <a:endParaRPr lang="en-US" sz="1100" dirty="0"/>
          </a:p>
        </p:txBody>
      </p:sp>
      <p:sp>
        <p:nvSpPr>
          <p:cNvPr id="75" name="TextBox 19">
            <a:extLst>
              <a:ext uri="{FF2B5EF4-FFF2-40B4-BE49-F238E27FC236}">
                <a16:creationId xmlns:a16="http://schemas.microsoft.com/office/drawing/2014/main" id="{DD96E752-9545-474A-8B8C-070F5B580DAF}"/>
              </a:ext>
            </a:extLst>
          </p:cNvPr>
          <p:cNvSpPr txBox="1"/>
          <p:nvPr/>
        </p:nvSpPr>
        <p:spPr>
          <a:xfrm>
            <a:off x="395536" y="1007194"/>
            <a:ext cx="6790749" cy="400110"/>
          </a:xfrm>
          <a:prstGeom prst="rect">
            <a:avLst/>
          </a:prstGeom>
          <a:noFill/>
        </p:spPr>
        <p:txBody>
          <a:bodyPr vert="horz" wrap="square" lIns="91440" tIns="45720" rIns="91440" bIns="45720" rtlCol="0" anchor="t">
            <a:spAutoFit/>
          </a:bodyPr>
          <a:lstStyle/>
          <a:p>
            <a:pPr marL="342900" indent="-342900" algn="l">
              <a:buFont typeface="Wingdings" panose="05000000000000000000" pitchFamily="2" charset="2"/>
              <a:buChar char="l"/>
              <a:defRPr/>
            </a:pPr>
            <a:r>
              <a:rPr lang="en-US" altLang="zh-CN" sz="2000" b="1" i="0" u="none" baseline="0" dirty="0">
                <a:solidFill>
                  <a:srgbClr val="000000"/>
                </a:solidFill>
                <a:latin typeface="Times New Roman" panose="02020603050405020304" pitchFamily="18" charset="0"/>
                <a:ea typeface="+mn-ea"/>
                <a:cs typeface="Times New Roman" panose="02020603050405020304" pitchFamily="18" charset="0"/>
              </a:rPr>
              <a:t>Effective methods to overcome writer’s block</a:t>
            </a:r>
          </a:p>
        </p:txBody>
      </p:sp>
      <p:sp>
        <p:nvSpPr>
          <p:cNvPr id="82" name="TextBox 16">
            <a:extLst>
              <a:ext uri="{FF2B5EF4-FFF2-40B4-BE49-F238E27FC236}">
                <a16:creationId xmlns:a16="http://schemas.microsoft.com/office/drawing/2014/main" id="{65C7EFAA-7A83-46EA-98AF-345AB56AE218}"/>
              </a:ext>
            </a:extLst>
          </p:cNvPr>
          <p:cNvSpPr txBox="1"/>
          <p:nvPr/>
        </p:nvSpPr>
        <p:spPr>
          <a:xfrm>
            <a:off x="1680842" y="3178552"/>
            <a:ext cx="1910387" cy="646331"/>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Find a straightforward task and come back with a good mood</a:t>
            </a:r>
            <a:endParaRPr lang="en-US" sz="1000" dirty="0"/>
          </a:p>
        </p:txBody>
      </p:sp>
      <p:sp>
        <p:nvSpPr>
          <p:cNvPr id="83" name="TextBox 16">
            <a:extLst>
              <a:ext uri="{FF2B5EF4-FFF2-40B4-BE49-F238E27FC236}">
                <a16:creationId xmlns:a16="http://schemas.microsoft.com/office/drawing/2014/main" id="{0CDF1E8B-B463-4435-AE96-01A4D6608AD5}"/>
              </a:ext>
            </a:extLst>
          </p:cNvPr>
          <p:cNvSpPr txBox="1"/>
          <p:nvPr/>
        </p:nvSpPr>
        <p:spPr>
          <a:xfrm>
            <a:off x="4438635" y="3281629"/>
            <a:ext cx="1701210" cy="646331"/>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Back up paragraph and modify it </a:t>
            </a:r>
            <a:r>
              <a:rPr lang="en-US" altLang="zh-CN" sz="1200" dirty="0">
                <a:solidFill>
                  <a:srgbClr val="000000"/>
                </a:solidFill>
                <a:latin typeface="微软雅黑"/>
                <a:ea typeface="微软雅黑"/>
              </a:rPr>
              <a:t>rather than rewrite it</a:t>
            </a:r>
            <a:endParaRPr lang="en-US" sz="1000" dirty="0"/>
          </a:p>
        </p:txBody>
      </p:sp>
      <p:sp>
        <p:nvSpPr>
          <p:cNvPr id="84" name="TextBox 16">
            <a:extLst>
              <a:ext uri="{FF2B5EF4-FFF2-40B4-BE49-F238E27FC236}">
                <a16:creationId xmlns:a16="http://schemas.microsoft.com/office/drawing/2014/main" id="{9A4DB80D-8584-4EC0-A6C8-DA732A80031A}"/>
              </a:ext>
            </a:extLst>
          </p:cNvPr>
          <p:cNvSpPr txBox="1"/>
          <p:nvPr/>
        </p:nvSpPr>
        <p:spPr>
          <a:xfrm>
            <a:off x="7173375" y="3363218"/>
            <a:ext cx="1701210" cy="461665"/>
          </a:xfrm>
          <a:prstGeom prst="rect">
            <a:avLst/>
          </a:prstGeom>
          <a:noFill/>
        </p:spPr>
        <p:txBody>
          <a:bodyPr vert="horz" wrap="square" lIns="91440" tIns="45720" rIns="91440" bIns="45720" rtlCol="0" anchor="ctr">
            <a:spAutoFit/>
          </a:bodyPr>
          <a:lstStyle/>
          <a:p>
            <a:pPr marL="0" algn="l">
              <a:defRPr/>
            </a:pPr>
            <a:r>
              <a:rPr lang="en-US" altLang="zh-CN" sz="1200" i="0" u="none" baseline="0" dirty="0">
                <a:solidFill>
                  <a:srgbClr val="000000"/>
                </a:solidFill>
                <a:latin typeface="微软雅黑"/>
                <a:ea typeface="微软雅黑"/>
              </a:rPr>
              <a:t>More concentrate with a relax mood</a:t>
            </a:r>
            <a:endParaRPr lang="en-US" sz="1000" dirty="0"/>
          </a:p>
        </p:txBody>
      </p:sp>
    </p:spTree>
    <p:extLst>
      <p:ext uri="{BB962C8B-B14F-4D97-AF65-F5344CB8AC3E}">
        <p14:creationId xmlns:p14="http://schemas.microsoft.com/office/powerpoint/2010/main" val="494068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AutoShape 2"/>
          <p:cNvSpPr>
            <a:spLocks noChangeArrowheads="1"/>
          </p:cNvSpPr>
          <p:nvPr/>
        </p:nvSpPr>
        <p:spPr bwMode="auto">
          <a:xfrm rot="1581871">
            <a:off x="5795963" y="476250"/>
            <a:ext cx="2339975" cy="6381750"/>
          </a:xfrm>
          <a:prstGeom prst="triangle">
            <a:avLst>
              <a:gd name="adj" fmla="val 40153"/>
            </a:avLst>
          </a:prstGeom>
          <a:gradFill rotWithShape="1">
            <a:gsLst>
              <a:gs pos="0">
                <a:srgbClr val="5DAEFF">
                  <a:alpha val="50000"/>
                </a:srgbClr>
              </a:gs>
              <a:gs pos="100000">
                <a:schemeClr val="bg1"/>
              </a:gs>
            </a:gsLst>
            <a:lin ang="5400000" scaled="1"/>
          </a:gradFill>
          <a:ln w="9525" algn="ctr">
            <a:noFill/>
            <a:miter lim="800000"/>
          </a:ln>
          <a:effectLst/>
        </p:spPr>
        <p:txBody>
          <a:bodyPr wrap="none" anchor="ctr"/>
          <a:lstStyle/>
          <a:p>
            <a:pPr eaLnBrk="1" hangingPunct="1">
              <a:defRPr/>
            </a:pPr>
            <a:endParaRPr lang="zh-CN" altLang="en-US" sz="2000">
              <a:effectLst>
                <a:outerShdw blurRad="38100" dist="38100" dir="2700000" algn="tl">
                  <a:srgbClr val="000000">
                    <a:alpha val="43137"/>
                  </a:srgbClr>
                </a:outerShdw>
              </a:effectLst>
            </a:endParaRPr>
          </a:p>
        </p:txBody>
      </p:sp>
      <p:pic>
        <p:nvPicPr>
          <p:cNvPr id="26627" name="Picture 3" descr="Database Earth.gif                                             00000242STAAC #1                       B0D01979:"/>
          <p:cNvPicPr>
            <a:picLocks noChangeAspect="1" noChangeArrowheads="1"/>
          </p:cNvPicPr>
          <p:nvPr/>
        </p:nvPicPr>
        <p:blipFill>
          <a:blip r:embed="rId3" r:link="rId4">
            <a:lum bright="-38000" contrast="-42000"/>
            <a:extLst>
              <a:ext uri="{28A0092B-C50C-407E-A947-70E740481C1C}">
                <a14:useLocalDpi xmlns:a14="http://schemas.microsoft.com/office/drawing/2010/main" val="0"/>
              </a:ext>
            </a:extLst>
          </a:blip>
          <a:srcRect b="33853"/>
          <a:stretch>
            <a:fillRect/>
          </a:stretch>
        </p:blipFill>
        <p:spPr bwMode="invGray">
          <a:xfrm>
            <a:off x="0" y="5478463"/>
            <a:ext cx="9178925" cy="1406525"/>
          </a:xfrm>
          <a:prstGeom prst="rect">
            <a:avLst/>
          </a:prstGeom>
          <a:noFill/>
          <a:ln>
            <a:noFill/>
          </a:ln>
          <a:effectLst>
            <a:outerShdw dist="52363" dir="17042175" algn="ctr" rotWithShape="0">
              <a:srgbClr val="00135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haiyang1"/>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r="4713"/>
          <a:stretch>
            <a:fillRect/>
          </a:stretch>
        </p:blipFill>
        <p:spPr bwMode="auto">
          <a:xfrm rot="1893274">
            <a:off x="7235825" y="74613"/>
            <a:ext cx="18002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4"/>
          <p:cNvSpPr txBox="1">
            <a:spLocks noChangeArrowheads="1"/>
          </p:cNvSpPr>
          <p:nvPr/>
        </p:nvSpPr>
        <p:spPr bwMode="auto">
          <a:xfrm>
            <a:off x="827584" y="2180918"/>
            <a:ext cx="87849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黑体" panose="02010609060101010101" pitchFamily="49" charset="-122"/>
              </a:defRPr>
            </a:lvl9pPr>
          </a:lstStyle>
          <a:p>
            <a:r>
              <a:rPr lang="en-US" altLang="zh-CN" sz="4000" spc="300" dirty="0">
                <a:solidFill>
                  <a:schemeClr val="accent6">
                    <a:lumMod val="50000"/>
                  </a:schemeClr>
                </a:solidFill>
                <a:latin typeface="Arial" panose="020B0604020202020204"/>
              </a:rPr>
              <a:t>THANK YOU FOR WATCHING</a:t>
            </a:r>
          </a:p>
        </p:txBody>
      </p:sp>
    </p:spTree>
  </p:cSld>
  <p:clrMapOvr>
    <a:masterClrMapping/>
  </p:clrMapOvr>
  <p:transition spd="slow" advTm="1006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089656" y="119992"/>
            <a:ext cx="22813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Introduction</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333251" y="1019325"/>
            <a:ext cx="3090874" cy="46166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Background</a:t>
            </a:r>
            <a:endParaRPr lang="zh-CN" altLang="en-US" sz="2400" b="1" dirty="0">
              <a:solidFill>
                <a:srgbClr val="1C49C6"/>
              </a:solidFill>
              <a:latin typeface="Times New Roman" panose="02020703060505090304" pitchFamily="18" charset="0"/>
              <a:ea typeface="等线" panose="02010600030101010101" charset="-122"/>
              <a:cs typeface="Times New Roman" panose="02020703060505090304" pitchFamily="18" charset="0"/>
            </a:endParaRPr>
          </a:p>
        </p:txBody>
      </p:sp>
      <p:grpSp>
        <p:nvGrpSpPr>
          <p:cNvPr id="3" name="组合 2"/>
          <p:cNvGrpSpPr/>
          <p:nvPr/>
        </p:nvGrpSpPr>
        <p:grpSpPr>
          <a:xfrm>
            <a:off x="1053872" y="4423973"/>
            <a:ext cx="6352962" cy="1582049"/>
            <a:chOff x="448408" y="4342011"/>
            <a:chExt cx="6355080" cy="1582049"/>
          </a:xfrm>
        </p:grpSpPr>
        <p:sp>
          <p:nvSpPr>
            <p:cNvPr id="77" name="矩形 76"/>
            <p:cNvSpPr/>
            <p:nvPr/>
          </p:nvSpPr>
          <p:spPr>
            <a:xfrm>
              <a:off x="448408" y="4342011"/>
              <a:ext cx="6355080" cy="1582049"/>
            </a:xfrm>
            <a:prstGeom prst="rect">
              <a:avLst/>
            </a:prstGeom>
            <a:solidFill>
              <a:schemeClr val="accent5">
                <a:lumMod val="40000"/>
                <a:lumOff val="60000"/>
                <a:alpha val="5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2000" dirty="0">
                  <a:solidFill>
                    <a:schemeClr val="tx1"/>
                  </a:solidFill>
                  <a:latin typeface="+mj-lt"/>
                </a:rPr>
                <a:t>As </a:t>
              </a:r>
              <a:r>
                <a:rPr lang="en-GB" altLang="zh-CN" sz="2000" b="0" i="0" dirty="0">
                  <a:solidFill>
                    <a:srgbClr val="2A2F45"/>
                  </a:solidFill>
                  <a:effectLst/>
                  <a:latin typeface="+mj-lt"/>
                  <a:ea typeface="PingFang SC" panose="020B0400000000000000" pitchFamily="34" charset="-122"/>
                </a:rPr>
                <a:t>beginner writers, </a:t>
              </a:r>
              <a:r>
                <a:rPr lang="en-GB" altLang="zh-CN" sz="2000" b="0" i="0" dirty="0">
                  <a:solidFill>
                    <a:schemeClr val="tx1"/>
                  </a:solidFill>
                  <a:effectLst/>
                  <a:latin typeface="+mj-lt"/>
                  <a:ea typeface="PingFang SC" panose="020B0400000000000000" pitchFamily="34" charset="-122"/>
                </a:rPr>
                <a:t>w</a:t>
              </a:r>
              <a:r>
                <a:rPr lang="en-GB" altLang="zh-CN" sz="2000" dirty="0">
                  <a:solidFill>
                    <a:schemeClr val="tx1"/>
                  </a:solidFill>
                  <a:latin typeface="+mj-lt"/>
                </a:rPr>
                <a:t>e need </a:t>
              </a:r>
            </a:p>
            <a:p>
              <a:pPr algn="ctr"/>
              <a:r>
                <a:rPr lang="en-GB" altLang="zh-CN" sz="2000" dirty="0">
                  <a:solidFill>
                    <a:schemeClr val="tx1"/>
                  </a:solidFill>
                  <a:latin typeface="+mj-lt"/>
                </a:rPr>
                <a:t>improve our writing skills.</a:t>
              </a:r>
            </a:p>
          </p:txBody>
        </p:sp>
        <p:sp>
          <p:nvSpPr>
            <p:cNvPr id="78" name="圆角矩形 25"/>
            <p:cNvSpPr/>
            <p:nvPr/>
          </p:nvSpPr>
          <p:spPr>
            <a:xfrm>
              <a:off x="477825" y="4396176"/>
              <a:ext cx="6136335" cy="139073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782027"/>
            <a:ext cx="3090874" cy="2047704"/>
          </a:xfrm>
          <a:prstGeom prst="rect">
            <a:avLst/>
          </a:prstGeom>
        </p:spPr>
      </p:pic>
      <p:pic>
        <p:nvPicPr>
          <p:cNvPr id="1026" name="Picture 2" descr="Book co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9713" y="1363639"/>
            <a:ext cx="1800200" cy="2712544"/>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bwMode="auto">
          <a:xfrm>
            <a:off x="3841412" y="2229042"/>
            <a:ext cx="1800200" cy="1105549"/>
          </a:xfrm>
          <a:prstGeom prst="rightArrow">
            <a:avLst/>
          </a:prstGeom>
          <a:solidFill>
            <a:srgbClr val="00B8FF"/>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703060505090304" pitchFamily="18" charset="0"/>
              <a:buNone/>
            </a:pPr>
            <a:r>
              <a:rPr kumimoji="0" lang="en-US" altLang="zh-CN" sz="2800" b="0" i="0" u="none" strike="noStrike" cap="none" normalizeH="0" baseline="0" dirty="0">
                <a:ln>
                  <a:noFill/>
                </a:ln>
                <a:solidFill>
                  <a:schemeClr val="bg1"/>
                </a:solidFill>
                <a:effectLst/>
                <a:latin typeface="Arial" panose="020B0604020202090204" pitchFamily="34" charset="0"/>
                <a:ea typeface="宋体" panose="02010600030101010101" pitchFamily="2" charset="-122"/>
              </a:rPr>
              <a:t> HOW?</a:t>
            </a:r>
            <a:endParaRPr kumimoji="0" lang="zh-CN" altLang="en-US" sz="2800" b="0" i="0" u="none" strike="noStrike" cap="none" normalizeH="0" baseline="0" dirty="0">
              <a:ln>
                <a:noFill/>
              </a:ln>
              <a:solidFill>
                <a:schemeClr val="bg1"/>
              </a:solidFill>
              <a:effectLst/>
              <a:latin typeface="Arial" panose="020B060402020209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7"/>
          <p:cNvSpPr>
            <a:spLocks noChangeArrowheads="1"/>
          </p:cNvSpPr>
          <p:nvPr/>
        </p:nvSpPr>
        <p:spPr bwMode="auto">
          <a:xfrm>
            <a:off x="3624700" y="44624"/>
            <a:ext cx="19287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buFontTx/>
              <a:buNone/>
            </a:pPr>
            <a:r>
              <a:rPr lang="en-US" altLang="zh-CN" sz="3600" b="1" dirty="0">
                <a:latin typeface="Arial" panose="020B0604020202090204" pitchFamily="34" charset="0"/>
                <a:ea typeface="微软雅黑" panose="020B0503020204020204" pitchFamily="34" charset="-122"/>
              </a:rPr>
              <a:t>Content</a:t>
            </a:r>
          </a:p>
        </p:txBody>
      </p:sp>
      <p:sp>
        <p:nvSpPr>
          <p:cNvPr id="4" name="矩形 3"/>
          <p:cNvSpPr/>
          <p:nvPr/>
        </p:nvSpPr>
        <p:spPr>
          <a:xfrm flipH="1">
            <a:off x="2357311" y="1368313"/>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5" name="圆角矩形 4"/>
          <p:cNvSpPr/>
          <p:nvPr/>
        </p:nvSpPr>
        <p:spPr>
          <a:xfrm rot="10800000" flipV="1">
            <a:off x="1523923" y="1369861"/>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657179" y="1435966"/>
            <a:ext cx="4608512" cy="1077216"/>
          </a:xfrm>
          <a:prstGeom prst="rect">
            <a:avLst/>
          </a:prstGeom>
          <a:noFill/>
          <a:effectLst/>
        </p:spPr>
        <p:txBody>
          <a:bodyPr wrap="square" lIns="91438" tIns="45719" rIns="91438" bIns="45719" rtlCol="0">
            <a:spAutoFit/>
          </a:bodyPr>
          <a:lstStyle/>
          <a:p>
            <a:pPr algn="ctr"/>
            <a:r>
              <a:rPr lang="en-US" altLang="zh-CN" sz="3200" b="1" spc="600" dirty="0">
                <a:solidFill>
                  <a:schemeClr val="tx1"/>
                </a:solidFill>
                <a:latin typeface="微软雅黑" panose="020B0503020204020204" pitchFamily="34" charset="-122"/>
                <a:ea typeface="微软雅黑" panose="020B0503020204020204" pitchFamily="34" charset="-122"/>
              </a:rPr>
              <a:t>Introduction</a:t>
            </a:r>
          </a:p>
          <a:p>
            <a:pPr algn="ctr"/>
            <a:endParaRPr lang="zh-CN" altLang="en-US" sz="3200" b="1" spc="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flipH="1">
            <a:off x="2357311" y="2776574"/>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5" name="圆角矩形 14"/>
          <p:cNvSpPr/>
          <p:nvPr/>
        </p:nvSpPr>
        <p:spPr>
          <a:xfrm rot="10800000" flipV="1">
            <a:off x="1523923" y="2778122"/>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771800" y="2844227"/>
            <a:ext cx="4608512" cy="584773"/>
          </a:xfrm>
          <a:prstGeom prst="rect">
            <a:avLst/>
          </a:prstGeom>
          <a:noFill/>
          <a:effectLst/>
        </p:spPr>
        <p:txBody>
          <a:bodyPr wrap="square" lIns="91438" tIns="45719" rIns="91438" bIns="45719" rtlCol="0">
            <a:spAutoFit/>
          </a:bodyPr>
          <a:lstStyle/>
          <a:p>
            <a:pPr algn="ctr"/>
            <a:r>
              <a:rPr lang="en-US" altLang="zh-CN" sz="3200" b="1" spc="600" dirty="0">
                <a:solidFill>
                  <a:srgbClr val="C00000"/>
                </a:solidFill>
                <a:latin typeface="微软雅黑" panose="020B0503020204020204" pitchFamily="34" charset="-122"/>
                <a:ea typeface="微软雅黑" panose="020B0503020204020204" pitchFamily="34" charset="-122"/>
              </a:rPr>
              <a:t>Reading </a:t>
            </a:r>
          </a:p>
        </p:txBody>
      </p:sp>
      <p:sp>
        <p:nvSpPr>
          <p:cNvPr id="17" name="矩形 16"/>
          <p:cNvSpPr/>
          <p:nvPr/>
        </p:nvSpPr>
        <p:spPr>
          <a:xfrm flipH="1">
            <a:off x="2370570" y="42128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8" name="圆角矩形 17"/>
          <p:cNvSpPr/>
          <p:nvPr/>
        </p:nvSpPr>
        <p:spPr>
          <a:xfrm rot="10800000" flipV="1">
            <a:off x="1537182" y="42144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88625" y="4319452"/>
            <a:ext cx="5395369" cy="584773"/>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t>Self-awareness </a:t>
            </a:r>
            <a:endParaRPr lang="en-US" altLang="zh-CN" sz="2800" dirty="0"/>
          </a:p>
        </p:txBody>
      </p:sp>
      <p:grpSp>
        <p:nvGrpSpPr>
          <p:cNvPr id="2" name="组合 1"/>
          <p:cNvGrpSpPr/>
          <p:nvPr/>
        </p:nvGrpSpPr>
        <p:grpSpPr>
          <a:xfrm>
            <a:off x="1534551" y="5488139"/>
            <a:ext cx="6228758" cy="1012509"/>
            <a:chOff x="1689582" y="4365278"/>
            <a:chExt cx="6228758" cy="1012509"/>
          </a:xfrm>
        </p:grpSpPr>
        <p:sp>
          <p:nvSpPr>
            <p:cNvPr id="24" name="矩形 23"/>
            <p:cNvSpPr/>
            <p:nvPr/>
          </p:nvSpPr>
          <p:spPr>
            <a:xfrm flipH="1">
              <a:off x="2522970" y="43652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25" name="圆角矩形 17"/>
            <p:cNvSpPr/>
            <p:nvPr/>
          </p:nvSpPr>
          <p:spPr>
            <a:xfrm rot="10800000" flipV="1">
              <a:off x="1689582" y="43668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941759" y="4485237"/>
              <a:ext cx="4608512" cy="892550"/>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t>Conclusion</a:t>
              </a:r>
              <a:endParaRPr lang="en-US" altLang="zh-CN" sz="2000" dirty="0"/>
            </a:p>
            <a:p>
              <a:endParaRPr lang="en-US" altLang="zh-CN" sz="200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428694" y="119992"/>
            <a:ext cx="1603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Reading</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257175" y="1052830"/>
            <a:ext cx="6472555" cy="46037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Connection between writing and reading </a:t>
            </a:r>
            <a:endParaRPr lang="zh-CN" altLang="en-US" sz="2400" b="1" dirty="0">
              <a:solidFill>
                <a:srgbClr val="1C49C6"/>
              </a:solidFill>
              <a:latin typeface="Times New Roman" panose="02020703060505090304" pitchFamily="18" charset="0"/>
              <a:ea typeface="等线" panose="02010600030101010101" charset="-122"/>
              <a:cs typeface="Times New Roman" panose="02020703060505090304" pitchFamily="18" charset="0"/>
            </a:endParaRPr>
          </a:p>
        </p:txBody>
      </p:sp>
      <p:grpSp>
        <p:nvGrpSpPr>
          <p:cNvPr id="131" name="组合 130"/>
          <p:cNvGrpSpPr/>
          <p:nvPr/>
        </p:nvGrpSpPr>
        <p:grpSpPr>
          <a:xfrm>
            <a:off x="257313" y="1887109"/>
            <a:ext cx="8361090" cy="4106336"/>
            <a:chOff x="369982" y="1679436"/>
            <a:chExt cx="2307018" cy="3044259"/>
          </a:xfrm>
        </p:grpSpPr>
        <p:sp>
          <p:nvSpPr>
            <p:cNvPr id="132"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133" name="组合 132"/>
            <p:cNvGrpSpPr/>
            <p:nvPr/>
          </p:nvGrpSpPr>
          <p:grpSpPr>
            <a:xfrm>
              <a:off x="401669" y="1930185"/>
              <a:ext cx="2153608" cy="578568"/>
              <a:chOff x="1035355" y="1867746"/>
              <a:chExt cx="2153608" cy="578568"/>
            </a:xfrm>
          </p:grpSpPr>
          <p:sp>
            <p:nvSpPr>
              <p:cNvPr id="134" name="矩形: 圆角 14"/>
              <p:cNvSpPr/>
              <p:nvPr/>
            </p:nvSpPr>
            <p:spPr bwMode="auto">
              <a:xfrm>
                <a:off x="1035355" y="1873958"/>
                <a:ext cx="949414" cy="572356"/>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ea typeface="微软雅黑" panose="020B0503020204020204" pitchFamily="34" charset="-122"/>
                    <a:cs typeface="Arial" panose="020B0604020202090204" pitchFamily="34" charset="0"/>
                  </a:rPr>
                  <a:t>H</a:t>
                </a: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ave readers constantly </a:t>
                </a:r>
              </a:p>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in mind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37" name="矩形: 圆角 14"/>
              <p:cNvSpPr/>
              <p:nvPr/>
            </p:nvSpPr>
            <p:spPr bwMode="auto">
              <a:xfrm>
                <a:off x="2239549" y="1867746"/>
                <a:ext cx="949414" cy="572356"/>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 Think about reading </a:t>
                </a:r>
              </a:p>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as  writing</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3429000"/>
            <a:ext cx="2965762" cy="197976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3429000"/>
            <a:ext cx="2849612" cy="19022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428694" y="119992"/>
            <a:ext cx="1603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Reading</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333375" y="1124585"/>
            <a:ext cx="5021580" cy="46037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Read with an eye to writing </a:t>
            </a:r>
            <a:endParaRPr lang="zh-CN" altLang="en-US" sz="2400" b="1" dirty="0">
              <a:solidFill>
                <a:srgbClr val="1C49C6"/>
              </a:solidFill>
              <a:latin typeface="Times New Roman" panose="02020703060505090304" pitchFamily="18" charset="0"/>
              <a:ea typeface="等线" panose="02010600030101010101" charset="-122"/>
              <a:cs typeface="Times New Roman" panose="02020703060505090304" pitchFamily="18" charset="0"/>
            </a:endParaRPr>
          </a:p>
        </p:txBody>
      </p:sp>
      <p:grpSp>
        <p:nvGrpSpPr>
          <p:cNvPr id="131" name="组合 130"/>
          <p:cNvGrpSpPr/>
          <p:nvPr/>
        </p:nvGrpSpPr>
        <p:grpSpPr>
          <a:xfrm>
            <a:off x="1651595" y="1916832"/>
            <a:ext cx="5840810" cy="4106336"/>
            <a:chOff x="369982" y="1679436"/>
            <a:chExt cx="2307018" cy="3044259"/>
          </a:xfrm>
        </p:grpSpPr>
        <p:sp>
          <p:nvSpPr>
            <p:cNvPr id="132"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133" name="组合 132"/>
            <p:cNvGrpSpPr/>
            <p:nvPr/>
          </p:nvGrpSpPr>
          <p:grpSpPr>
            <a:xfrm>
              <a:off x="555333" y="1803935"/>
              <a:ext cx="1874459" cy="2788431"/>
              <a:chOff x="1189019" y="1741496"/>
              <a:chExt cx="1874459" cy="2788431"/>
            </a:xfrm>
          </p:grpSpPr>
          <p:sp>
            <p:nvSpPr>
              <p:cNvPr id="134" name="矩形: 圆角 14"/>
              <p:cNvSpPr/>
              <p:nvPr/>
            </p:nvSpPr>
            <p:spPr bwMode="auto">
              <a:xfrm>
                <a:off x="1189020" y="1741496"/>
                <a:ext cx="1874458" cy="572356"/>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Analyze effective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35" name="矩形: 圆角 14"/>
              <p:cNvSpPr/>
              <p:nvPr/>
            </p:nvSpPr>
            <p:spPr bwMode="auto">
              <a:xfrm>
                <a:off x="1189019" y="2502303"/>
                <a:ext cx="1874458" cy="572356"/>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ea typeface="微软雅黑" panose="020B0503020204020204" pitchFamily="34" charset="-122"/>
                    <a:cs typeface="Arial" panose="020B0604020202090204" pitchFamily="34" charset="0"/>
                  </a:rPr>
                  <a:t>I</a:t>
                </a: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neffective writing</a:t>
                </a:r>
                <a:r>
                  <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 </a:t>
                </a: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elements </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36" name="矩形: 圆角 14"/>
              <p:cNvSpPr/>
              <p:nvPr/>
            </p:nvSpPr>
            <p:spPr bwMode="auto">
              <a:xfrm>
                <a:off x="1189020" y="3229937"/>
                <a:ext cx="1874456" cy="572356"/>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ea typeface="微软雅黑" panose="020B0503020204020204" pitchFamily="34" charset="-122"/>
                    <a:cs typeface="Arial" panose="020B0604020202090204" pitchFamily="34" charset="0"/>
                  </a:rPr>
                  <a:t>R</a:t>
                </a: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eact to what others have written</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37" name="矩形: 圆角 14"/>
              <p:cNvSpPr/>
              <p:nvPr/>
            </p:nvSpPr>
            <p:spPr bwMode="auto">
              <a:xfrm>
                <a:off x="1189020" y="3957571"/>
                <a:ext cx="1874456" cy="572356"/>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ea typeface="微软雅黑" panose="020B0503020204020204" pitchFamily="34" charset="-122"/>
                    <a:cs typeface="Arial" panose="020B0604020202090204" pitchFamily="34" charset="0"/>
                  </a:rPr>
                  <a:t>T</a:t>
                </a: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ake hints from anything and everything</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428694" y="119992"/>
            <a:ext cx="1603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pPr>
            <a:r>
              <a:rPr lang="en-US" altLang="zh-CN" sz="2800" b="1" dirty="0">
                <a:solidFill>
                  <a:srgbClr val="C00000"/>
                </a:solidFill>
                <a:latin typeface="Arial" panose="020B0604020202090204" pitchFamily="34" charset="0"/>
                <a:ea typeface="微软雅黑" panose="020B0503020204020204" pitchFamily="34" charset="-122"/>
              </a:rPr>
              <a:t>Reading</a:t>
            </a:r>
            <a:endParaRPr lang="zh-CN" altLang="en-US" sz="2800" b="1" dirty="0">
              <a:solidFill>
                <a:srgbClr val="C00000"/>
              </a:solidFill>
              <a:latin typeface="Arial" panose="020B0604020202090204" pitchFamily="34" charset="0"/>
              <a:ea typeface="微软雅黑" panose="020B0503020204020204" pitchFamily="34" charset="-122"/>
            </a:endParaRPr>
          </a:p>
        </p:txBody>
      </p:sp>
      <p:sp>
        <p:nvSpPr>
          <p:cNvPr id="69" name="矩形 68"/>
          <p:cNvSpPr/>
          <p:nvPr/>
        </p:nvSpPr>
        <p:spPr>
          <a:xfrm>
            <a:off x="323725" y="1196490"/>
            <a:ext cx="3518669" cy="460375"/>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1C49C6"/>
                </a:solidFill>
                <a:latin typeface="Times New Roman" panose="02020703060505090304" pitchFamily="18" charset="0"/>
                <a:ea typeface="等线" panose="02010600030101010101" charset="-122"/>
                <a:cs typeface="Times New Roman" panose="02020703060505090304" pitchFamily="18" charset="0"/>
              </a:rPr>
              <a:t>Avoid plagiarism </a:t>
            </a:r>
            <a:endParaRPr lang="zh-CN" altLang="en-US" sz="2400" b="1" dirty="0">
              <a:solidFill>
                <a:srgbClr val="1C49C6"/>
              </a:solidFill>
              <a:latin typeface="Times New Roman" panose="02020703060505090304" pitchFamily="18" charset="0"/>
              <a:ea typeface="等线" panose="02010600030101010101" charset="-122"/>
              <a:cs typeface="Times New Roman" panose="02020703060505090304" pitchFamily="18" charset="0"/>
            </a:endParaRPr>
          </a:p>
        </p:txBody>
      </p:sp>
      <p:grpSp>
        <p:nvGrpSpPr>
          <p:cNvPr id="131" name="组合 130"/>
          <p:cNvGrpSpPr/>
          <p:nvPr/>
        </p:nvGrpSpPr>
        <p:grpSpPr>
          <a:xfrm>
            <a:off x="333250" y="2132856"/>
            <a:ext cx="5480770" cy="4106336"/>
            <a:chOff x="369982" y="1679436"/>
            <a:chExt cx="2307018" cy="3044259"/>
          </a:xfrm>
        </p:grpSpPr>
        <p:sp>
          <p:nvSpPr>
            <p:cNvPr id="132" name="矩形: 圆角 7"/>
            <p:cNvSpPr/>
            <p:nvPr/>
          </p:nvSpPr>
          <p:spPr>
            <a:xfrm>
              <a:off x="369982" y="1679436"/>
              <a:ext cx="2307018" cy="3044259"/>
            </a:xfrm>
            <a:prstGeom prst="roundRect">
              <a:avLst>
                <a:gd name="adj" fmla="val 3869"/>
              </a:avLst>
            </a:prstGeom>
            <a:noFill/>
            <a:ln w="19050" cap="flat" cmpd="sng" algn="ctr">
              <a:solidFill>
                <a:srgbClr val="5B9BD5">
                  <a:shade val="50000"/>
                </a:srgbClr>
              </a:solidFill>
              <a:prstDash val="sysDash"/>
              <a:miter lim="800000"/>
            </a:ln>
            <a:effectLst/>
          </p:spPr>
          <p:txBody>
            <a:bodyPr anchor="ctr"/>
            <a:lstStyle/>
            <a:p>
              <a:pPr algn="ctr" defTabSz="457200" eaLnBrk="0" fontAlgn="auto" hangingPunct="0">
                <a:spcBef>
                  <a:spcPts val="0"/>
                </a:spcBef>
                <a:spcAft>
                  <a:spcPts val="0"/>
                </a:spcAft>
                <a:buClrTx/>
                <a:buSzTx/>
                <a:defRPr/>
              </a:pPr>
              <a:endParaRPr lang="zh-CN" altLang="en-US" kern="0">
                <a:solidFill>
                  <a:prstClr val="white"/>
                </a:solidFill>
                <a:latin typeface="Calibri" panose="020F0702030404030204"/>
                <a:ea typeface="宋体" panose="02010600030101010101" pitchFamily="2" charset="-122"/>
              </a:endParaRPr>
            </a:p>
          </p:txBody>
        </p:sp>
        <p:grpSp>
          <p:nvGrpSpPr>
            <p:cNvPr id="133" name="组合 132"/>
            <p:cNvGrpSpPr/>
            <p:nvPr/>
          </p:nvGrpSpPr>
          <p:grpSpPr>
            <a:xfrm>
              <a:off x="555334" y="1803935"/>
              <a:ext cx="1874458" cy="2703925"/>
              <a:chOff x="1189020" y="1741496"/>
              <a:chExt cx="1874458" cy="2703925"/>
            </a:xfrm>
          </p:grpSpPr>
          <p:sp>
            <p:nvSpPr>
              <p:cNvPr id="134" name="矩形: 圆角 14"/>
              <p:cNvSpPr/>
              <p:nvPr/>
            </p:nvSpPr>
            <p:spPr bwMode="auto">
              <a:xfrm>
                <a:off x="1189020" y="1741496"/>
                <a:ext cx="1874458" cy="572356"/>
              </a:xfrm>
              <a:prstGeom prst="roundRect">
                <a:avLst>
                  <a:gd name="adj" fmla="val 24546"/>
                </a:avLst>
              </a:prstGeom>
              <a:solidFill>
                <a:schemeClr val="accent5">
                  <a:lumMod val="60000"/>
                  <a:lumOff val="4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US" altLang="zh-CN" b="1" kern="0" dirty="0">
                    <a:solidFill>
                      <a:schemeClr val="tx1"/>
                    </a:solidFill>
                    <a:ea typeface="微软雅黑" panose="020B0503020204020204" pitchFamily="34" charset="-122"/>
                    <a:cs typeface="Arial" panose="020B0604020202090204" pitchFamily="34" charset="0"/>
                  </a:rPr>
                  <a:t>U</a:t>
                </a:r>
                <a:r>
                  <a:rPr lang="en-US"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nderstand the difference between content and style</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36" name="矩形: 圆角 14"/>
              <p:cNvSpPr/>
              <p:nvPr/>
            </p:nvSpPr>
            <p:spPr bwMode="auto">
              <a:xfrm>
                <a:off x="1189020" y="2859474"/>
                <a:ext cx="1874456" cy="572356"/>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GB" altLang="zh-CN" b="1" kern="0" dirty="0">
                    <a:solidFill>
                      <a:schemeClr val="tx1"/>
                    </a:solidFill>
                    <a:ea typeface="微软雅黑" panose="020B0503020204020204" pitchFamily="34" charset="-122"/>
                    <a:cs typeface="Arial" panose="020B0604020202090204" pitchFamily="34" charset="0"/>
                  </a:rPr>
                  <a:t>P</a:t>
                </a: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araphrase effectively</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
            <p:nvSpPr>
              <p:cNvPr id="137" name="矩形: 圆角 14"/>
              <p:cNvSpPr/>
              <p:nvPr/>
            </p:nvSpPr>
            <p:spPr bwMode="auto">
              <a:xfrm>
                <a:off x="1189020" y="3873065"/>
                <a:ext cx="1874456" cy="572356"/>
              </a:xfrm>
              <a:prstGeom prst="roundRect">
                <a:avLst>
                  <a:gd name="adj" fmla="val 24546"/>
                </a:avLst>
              </a:prstGeom>
              <a:solidFill>
                <a:schemeClr val="accent5">
                  <a:lumMod val="40000"/>
                  <a:lumOff val="60000"/>
                </a:schemeClr>
              </a:solidFill>
              <a:ln w="12700" cap="flat" cmpd="sng" algn="ctr">
                <a:solidFill>
                  <a:schemeClr val="bg1"/>
                </a:solidFill>
                <a:prstDash val="solid"/>
                <a:miter lim="800000"/>
              </a:ln>
              <a:effectLst/>
            </p:spPr>
            <p:txBody>
              <a:bodyPr anchor="ctr"/>
              <a:lstStyle/>
              <a:p>
                <a:pPr algn="ctr" defTabSz="457200" eaLnBrk="0" fontAlgn="auto" hangingPunct="0">
                  <a:spcBef>
                    <a:spcPts val="0"/>
                  </a:spcBef>
                  <a:spcAft>
                    <a:spcPts val="0"/>
                  </a:spcAft>
                  <a:buClrTx/>
                  <a:buSzTx/>
                  <a:defRPr/>
                </a:pPr>
                <a:r>
                  <a:rPr lang="en-GB" altLang="zh-CN" b="1" kern="0" dirty="0">
                    <a:solidFill>
                      <a:schemeClr val="tx1"/>
                    </a:solidFill>
                    <a:ea typeface="微软雅黑" panose="020B0503020204020204" pitchFamily="34" charset="-122"/>
                    <a:cs typeface="Arial" panose="020B0604020202090204" pitchFamily="34" charset="0"/>
                  </a:rPr>
                  <a:t>I</a:t>
                </a:r>
                <a:r>
                  <a:rPr lang="en-GB" altLang="zh-CN" b="1" kern="0" dirty="0">
                    <a:solidFill>
                      <a:schemeClr val="tx1"/>
                    </a:solidFill>
                    <a:latin typeface="Arial" panose="020B0604020202090204" pitchFamily="34" charset="0"/>
                    <a:ea typeface="微软雅黑" panose="020B0503020204020204" pitchFamily="34" charset="-122"/>
                    <a:cs typeface="Arial" panose="020B0604020202090204" pitchFamily="34" charset="0"/>
                  </a:rPr>
                  <a:t>dentify sources accurately</a:t>
                </a:r>
                <a:endParaRPr lang="zh-CN" altLang="en-US" b="1" kern="0"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grpSp>
      </p:gr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141"/>
          <a:stretch>
            <a:fillRect/>
          </a:stretch>
        </p:blipFill>
        <p:spPr bwMode="auto">
          <a:xfrm>
            <a:off x="5508104" y="2459392"/>
            <a:ext cx="3360209" cy="2985832"/>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禁止标志"/>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232" y="3856531"/>
            <a:ext cx="1448630" cy="1448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7"/>
          <p:cNvSpPr>
            <a:spLocks noChangeArrowheads="1"/>
          </p:cNvSpPr>
          <p:nvPr/>
        </p:nvSpPr>
        <p:spPr bwMode="auto">
          <a:xfrm>
            <a:off x="3624700" y="44624"/>
            <a:ext cx="19287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702030404030204" pitchFamily="34" charset="0"/>
              </a:defRPr>
            </a:lvl1pPr>
            <a:lvl2pPr marL="742950" indent="-285750">
              <a:defRPr>
                <a:solidFill>
                  <a:schemeClr val="tx1"/>
                </a:solidFill>
                <a:latin typeface="Calibri" panose="020F0702030404030204" pitchFamily="34" charset="0"/>
              </a:defRPr>
            </a:lvl2pPr>
            <a:lvl3pPr marL="1143000" indent="-228600">
              <a:defRPr>
                <a:solidFill>
                  <a:schemeClr val="tx1"/>
                </a:solidFill>
                <a:latin typeface="Calibri" panose="020F0702030404030204" pitchFamily="34" charset="0"/>
              </a:defRPr>
            </a:lvl3pPr>
            <a:lvl4pPr marL="1600200" indent="-228600">
              <a:defRPr>
                <a:solidFill>
                  <a:schemeClr val="tx1"/>
                </a:solidFill>
                <a:latin typeface="Calibri" panose="020F0702030404030204" pitchFamily="34" charset="0"/>
              </a:defRPr>
            </a:lvl4pPr>
            <a:lvl5pPr marL="2057400" indent="-228600">
              <a:defRPr>
                <a:solidFill>
                  <a:schemeClr val="tx1"/>
                </a:solidFill>
                <a:latin typeface="Calibri" panose="020F0702030404030204" pitchFamily="34" charset="0"/>
              </a:defRPr>
            </a:lvl5pPr>
            <a:lvl6pPr marL="2514600" indent="-228600" defTabSz="457200" eaLnBrk="0" fontAlgn="base" hangingPunct="0">
              <a:spcBef>
                <a:spcPct val="0"/>
              </a:spcBef>
              <a:spcAft>
                <a:spcPct val="0"/>
              </a:spcAft>
              <a:defRPr>
                <a:solidFill>
                  <a:schemeClr val="tx1"/>
                </a:solidFill>
                <a:latin typeface="Calibri" panose="020F0702030404030204" pitchFamily="34" charset="0"/>
              </a:defRPr>
            </a:lvl6pPr>
            <a:lvl7pPr marL="2971800" indent="-228600" defTabSz="457200" eaLnBrk="0" fontAlgn="base" hangingPunct="0">
              <a:spcBef>
                <a:spcPct val="0"/>
              </a:spcBef>
              <a:spcAft>
                <a:spcPct val="0"/>
              </a:spcAft>
              <a:defRPr>
                <a:solidFill>
                  <a:schemeClr val="tx1"/>
                </a:solidFill>
                <a:latin typeface="Calibri" panose="020F0702030404030204" pitchFamily="34" charset="0"/>
              </a:defRPr>
            </a:lvl7pPr>
            <a:lvl8pPr marL="3429000" indent="-228600" defTabSz="457200" eaLnBrk="0" fontAlgn="base" hangingPunct="0">
              <a:spcBef>
                <a:spcPct val="0"/>
              </a:spcBef>
              <a:spcAft>
                <a:spcPct val="0"/>
              </a:spcAft>
              <a:defRPr>
                <a:solidFill>
                  <a:schemeClr val="tx1"/>
                </a:solidFill>
                <a:latin typeface="Calibri" panose="020F0702030404030204" pitchFamily="34" charset="0"/>
              </a:defRPr>
            </a:lvl8pPr>
            <a:lvl9pPr marL="3886200" indent="-228600" defTabSz="457200" eaLnBrk="0" fontAlgn="base" hangingPunct="0">
              <a:spcBef>
                <a:spcPct val="0"/>
              </a:spcBef>
              <a:spcAft>
                <a:spcPct val="0"/>
              </a:spcAft>
              <a:defRPr>
                <a:solidFill>
                  <a:schemeClr val="tx1"/>
                </a:solidFill>
                <a:latin typeface="Calibri" panose="020F0702030404030204" pitchFamily="34" charset="0"/>
              </a:defRPr>
            </a:lvl9pPr>
          </a:lstStyle>
          <a:p>
            <a:pPr algn="ctr" defTabSz="457200">
              <a:buClrTx/>
              <a:buSzTx/>
              <a:buFontTx/>
              <a:buNone/>
            </a:pPr>
            <a:r>
              <a:rPr lang="en-US" altLang="zh-CN" sz="3600" b="1" dirty="0">
                <a:latin typeface="Arial" panose="020B0604020202090204" pitchFamily="34" charset="0"/>
                <a:ea typeface="微软雅黑" panose="020B0503020204020204" pitchFamily="34" charset="-122"/>
              </a:rPr>
              <a:t>Content</a:t>
            </a:r>
          </a:p>
        </p:txBody>
      </p:sp>
      <p:sp>
        <p:nvSpPr>
          <p:cNvPr id="4" name="矩形 3"/>
          <p:cNvSpPr/>
          <p:nvPr/>
        </p:nvSpPr>
        <p:spPr>
          <a:xfrm flipH="1">
            <a:off x="2357311" y="1368313"/>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5" name="圆角矩形 4"/>
          <p:cNvSpPr/>
          <p:nvPr/>
        </p:nvSpPr>
        <p:spPr>
          <a:xfrm rot="10800000" flipV="1">
            <a:off x="1523923" y="1369861"/>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657179" y="1435966"/>
            <a:ext cx="4608512" cy="1077216"/>
          </a:xfrm>
          <a:prstGeom prst="rect">
            <a:avLst/>
          </a:prstGeom>
          <a:noFill/>
          <a:effectLst/>
        </p:spPr>
        <p:txBody>
          <a:bodyPr wrap="square" lIns="91438" tIns="45719" rIns="91438" bIns="45719" rtlCol="0">
            <a:spAutoFit/>
          </a:bodyPr>
          <a:lstStyle/>
          <a:p>
            <a:pPr algn="ctr"/>
            <a:r>
              <a:rPr lang="en-US" altLang="zh-CN" sz="3200" b="1" spc="600" dirty="0">
                <a:solidFill>
                  <a:schemeClr val="tx1"/>
                </a:solidFill>
                <a:latin typeface="微软雅黑" panose="020B0503020204020204" pitchFamily="34" charset="-122"/>
                <a:ea typeface="微软雅黑" panose="020B0503020204020204" pitchFamily="34" charset="-122"/>
              </a:rPr>
              <a:t>Introduction</a:t>
            </a:r>
          </a:p>
          <a:p>
            <a:pPr algn="ctr"/>
            <a:endParaRPr lang="zh-CN" altLang="en-US" sz="3200" b="1" spc="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flipH="1">
            <a:off x="2357311" y="2776574"/>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5" name="圆角矩形 14"/>
          <p:cNvSpPr/>
          <p:nvPr/>
        </p:nvSpPr>
        <p:spPr>
          <a:xfrm rot="10800000" flipV="1">
            <a:off x="1523923" y="2778122"/>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771800" y="2844227"/>
            <a:ext cx="4608512" cy="584773"/>
          </a:xfrm>
          <a:prstGeom prst="rect">
            <a:avLst/>
          </a:prstGeom>
          <a:noFill/>
          <a:effectLst/>
        </p:spPr>
        <p:txBody>
          <a:bodyPr wrap="square" lIns="91438" tIns="45719" rIns="91438" bIns="45719" rtlCol="0">
            <a:spAutoFit/>
          </a:bodyPr>
          <a:lstStyle/>
          <a:p>
            <a:pPr algn="ctr"/>
            <a:r>
              <a:rPr lang="en-US" altLang="zh-CN" sz="3200" b="1" spc="600" dirty="0">
                <a:solidFill>
                  <a:schemeClr val="tx1"/>
                </a:solidFill>
                <a:latin typeface="微软雅黑" panose="020B0503020204020204" pitchFamily="34" charset="-122"/>
                <a:ea typeface="微软雅黑" panose="020B0503020204020204" pitchFamily="34" charset="-122"/>
              </a:rPr>
              <a:t>Reading</a:t>
            </a:r>
          </a:p>
        </p:txBody>
      </p:sp>
      <p:sp>
        <p:nvSpPr>
          <p:cNvPr id="17" name="矩形 16"/>
          <p:cNvSpPr/>
          <p:nvPr/>
        </p:nvSpPr>
        <p:spPr>
          <a:xfrm flipH="1">
            <a:off x="2370570" y="42128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18" name="圆角矩形 17"/>
          <p:cNvSpPr/>
          <p:nvPr/>
        </p:nvSpPr>
        <p:spPr>
          <a:xfrm rot="10800000" flipV="1">
            <a:off x="1537182" y="42144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88625" y="4319452"/>
            <a:ext cx="5395369" cy="584773"/>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solidFill>
                  <a:srgbClr val="FF0000"/>
                </a:solidFill>
              </a:rPr>
              <a:t>Self-awareness </a:t>
            </a:r>
            <a:endParaRPr lang="en-US" altLang="zh-CN" sz="4400" dirty="0">
              <a:solidFill>
                <a:srgbClr val="FF0000"/>
              </a:solidFill>
            </a:endParaRPr>
          </a:p>
        </p:txBody>
      </p:sp>
      <p:grpSp>
        <p:nvGrpSpPr>
          <p:cNvPr id="2" name="组合 1"/>
          <p:cNvGrpSpPr/>
          <p:nvPr/>
        </p:nvGrpSpPr>
        <p:grpSpPr>
          <a:xfrm>
            <a:off x="1534551" y="5488139"/>
            <a:ext cx="6228758" cy="1012509"/>
            <a:chOff x="1689582" y="4365278"/>
            <a:chExt cx="6228758" cy="1012509"/>
          </a:xfrm>
        </p:grpSpPr>
        <p:sp>
          <p:nvSpPr>
            <p:cNvPr id="24" name="矩形 23"/>
            <p:cNvSpPr/>
            <p:nvPr/>
          </p:nvSpPr>
          <p:spPr>
            <a:xfrm flipH="1">
              <a:off x="2522970" y="4365278"/>
              <a:ext cx="5395370" cy="720080"/>
            </a:xfrm>
            <a:prstGeom prst="rect">
              <a:avLst/>
            </a:prstGeom>
            <a:solidFill>
              <a:schemeClr val="bg1"/>
            </a:solidFill>
            <a:ln>
              <a:solidFill>
                <a:srgbClr val="203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5EB4"/>
                </a:solidFill>
                <a:latin typeface="微软雅黑" panose="020B0503020204020204" pitchFamily="34" charset="-122"/>
                <a:ea typeface="微软雅黑" panose="020B0503020204020204" pitchFamily="34" charset="-122"/>
              </a:endParaRPr>
            </a:p>
          </p:txBody>
        </p:sp>
        <p:sp>
          <p:nvSpPr>
            <p:cNvPr id="25" name="圆角矩形 17"/>
            <p:cNvSpPr/>
            <p:nvPr/>
          </p:nvSpPr>
          <p:spPr>
            <a:xfrm rot="10800000" flipV="1">
              <a:off x="1689582" y="4366826"/>
              <a:ext cx="846647" cy="718532"/>
            </a:xfrm>
            <a:prstGeom prst="roundRect">
              <a:avLst>
                <a:gd name="adj" fmla="val 5039"/>
              </a:avLst>
            </a:prstGeom>
            <a:solidFill>
              <a:srgbClr val="2038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941759" y="4485237"/>
              <a:ext cx="4608512" cy="892550"/>
            </a:xfrm>
            <a:prstGeom prst="rect">
              <a:avLst/>
            </a:prstGeom>
            <a:noFill/>
            <a:effectLst/>
          </p:spPr>
          <p:txBody>
            <a:bodyPr wrap="square" lIns="91438" tIns="45719" rIns="91438" bIns="45719" rtlCol="0">
              <a:spAutoFit/>
            </a:bodyPr>
            <a:lstStyle>
              <a:defPPr>
                <a:defRPr lang="en-GB"/>
              </a:defPPr>
              <a:lvl1pPr algn="ctr">
                <a:defRPr sz="3200" b="1" spc="600">
                  <a:solidFill>
                    <a:schemeClr val="tx1"/>
                  </a:solidFill>
                  <a:latin typeface="微软雅黑" panose="020B0503020204020204" pitchFamily="34" charset="-122"/>
                  <a:ea typeface="微软雅黑" panose="020B0503020204020204" pitchFamily="34" charset="-122"/>
                </a:defRPr>
              </a:lvl1pPr>
            </a:lstStyle>
            <a:p>
              <a:r>
                <a:rPr lang="en-US" altLang="zh-CN" dirty="0"/>
                <a:t>Conclusion</a:t>
              </a:r>
              <a:endParaRPr lang="en-US" altLang="zh-CN" sz="2000" dirty="0"/>
            </a:p>
            <a:p>
              <a:endParaRPr lang="en-US" altLang="zh-CN" sz="2000" dirty="0"/>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M2NmEwYzliMGFiNDRiOGQ4MmVhNjNlYTFiMTU5ZGEifQ=="/>
</p:tagLst>
</file>

<file path=ppt/theme/theme1.xml><?xml version="1.0" encoding="utf-8"?>
<a:theme xmlns:a="http://schemas.openxmlformats.org/drawingml/2006/main" name="Office 主题">
  <a:themeElements>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Arial"/>
        <a:ea typeface="华文细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kumimoji="0" lang="en-GB"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kumimoji="0" lang="en-GB"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东南大学</Template>
  <TotalTime>2660</TotalTime>
  <Words>2793</Words>
  <Application>Microsoft Office PowerPoint</Application>
  <PresentationFormat>全屏显示(4:3)</PresentationFormat>
  <Paragraphs>378</Paragraphs>
  <Slides>37</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-apple-system</vt:lpstr>
      <vt:lpstr>v-sans</vt:lpstr>
      <vt:lpstr>等线</vt:lpstr>
      <vt:lpstr>黑体</vt:lpstr>
      <vt:lpstr>微软雅黑</vt:lpstr>
      <vt:lpstr>Arial</vt:lpstr>
      <vt:lpstr>Calibri</vt:lpstr>
      <vt:lpstr>Cambria Math</vt:lpstr>
      <vt:lpstr>MinionPro-Regular</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徐刚</dc:creator>
  <cp:lastModifiedBy>853852339@qq.com</cp:lastModifiedBy>
  <cp:revision>2040</cp:revision>
  <cp:lastPrinted>2016-02-17T10:40:00Z</cp:lastPrinted>
  <dcterms:created xsi:type="dcterms:W3CDTF">2009-09-03T01:21:00Z</dcterms:created>
  <dcterms:modified xsi:type="dcterms:W3CDTF">2024-10-17T00:17:01Z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CF32D94BD5144D1BBF912618D5B7A54C_13</vt:lpwstr>
  </property>
</Properties>
</file>